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4" r:id="rId1"/>
  </p:sldMasterIdLst>
  <p:notesMasterIdLst>
    <p:notesMasterId r:id="rId24"/>
  </p:notesMasterIdLst>
  <p:sldIdLst>
    <p:sldId id="2147308487" r:id="rId2"/>
    <p:sldId id="2147308514" r:id="rId3"/>
    <p:sldId id="2147308506" r:id="rId4"/>
    <p:sldId id="2147308489" r:id="rId5"/>
    <p:sldId id="2147308508" r:id="rId6"/>
    <p:sldId id="2147308509" r:id="rId7"/>
    <p:sldId id="2147308503" r:id="rId8"/>
    <p:sldId id="2147308488" r:id="rId9"/>
    <p:sldId id="9241" r:id="rId10"/>
    <p:sldId id="1417" r:id="rId11"/>
    <p:sldId id="2147308515" r:id="rId12"/>
    <p:sldId id="2147308502" r:id="rId13"/>
    <p:sldId id="1395" r:id="rId14"/>
    <p:sldId id="1455" r:id="rId15"/>
    <p:sldId id="1402" r:id="rId16"/>
    <p:sldId id="1454" r:id="rId17"/>
    <p:sldId id="2147308505" r:id="rId18"/>
    <p:sldId id="2147308504" r:id="rId19"/>
    <p:sldId id="2147308493" r:id="rId20"/>
    <p:sldId id="2147308513" r:id="rId21"/>
    <p:sldId id="2147308511" r:id="rId22"/>
    <p:sldId id="2147308507"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4B01"/>
    <a:srgbClr val="F3916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626819F-C261-4874-9138-AEFF1381B610}" v="1" dt="2025-02-27T04:51:51.516"/>
    <p1510:client id="{16DCDC53-F966-49A1-85EB-EA6699FFEDD8}" v="157" dt="2025-02-27T13:47:29.749"/>
    <p1510:client id="{A6818D8C-C5A2-7714-74E3-80900C488E69}" v="1" dt="2025-02-27T05:03:27.65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166" autoAdjust="0"/>
    <p:restoredTop sz="78935" autoAdjust="0"/>
  </p:normalViewPr>
  <p:slideViewPr>
    <p:cSldViewPr snapToGrid="0">
      <p:cViewPr>
        <p:scale>
          <a:sx n="80" d="100"/>
          <a:sy n="80" d="100"/>
        </p:scale>
        <p:origin x="984" y="168"/>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 Id="rId3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assan, Rakibul" userId="S::rhassan1@ufl.edu::408c497b-d8bb-4bae-819a-e4c4952c7acb" providerId="AD" clId="Web-{A6818D8C-C5A2-7714-74E3-80900C488E69}"/>
    <pc:docChg chg="modSld">
      <pc:chgData name="Hassan, Rakibul" userId="S::rhassan1@ufl.edu::408c497b-d8bb-4bae-819a-e4c4952c7acb" providerId="AD" clId="Web-{A6818D8C-C5A2-7714-74E3-80900C488E69}" dt="2025-02-27T05:03:27.658" v="0" actId="14100"/>
      <pc:docMkLst>
        <pc:docMk/>
      </pc:docMkLst>
      <pc:sldChg chg="modSp">
        <pc:chgData name="Hassan, Rakibul" userId="S::rhassan1@ufl.edu::408c497b-d8bb-4bae-819a-e4c4952c7acb" providerId="AD" clId="Web-{A6818D8C-C5A2-7714-74E3-80900C488E69}" dt="2025-02-27T05:03:27.658" v="0" actId="14100"/>
        <pc:sldMkLst>
          <pc:docMk/>
          <pc:sldMk cId="868686145" sldId="2147308506"/>
        </pc:sldMkLst>
        <pc:spChg chg="mod">
          <ac:chgData name="Hassan, Rakibul" userId="S::rhassan1@ufl.edu::408c497b-d8bb-4bae-819a-e4c4952c7acb" providerId="AD" clId="Web-{A6818D8C-C5A2-7714-74E3-80900C488E69}" dt="2025-02-27T05:03:27.658" v="0" actId="14100"/>
          <ac:spMkLst>
            <pc:docMk/>
            <pc:sldMk cId="868686145" sldId="2147308506"/>
            <ac:spMk id="15" creationId="{DA4491CD-FB05-7B31-66EC-9A34D3055729}"/>
          </ac:spMkLst>
        </pc:spChg>
      </pc:sldChg>
    </pc:docChg>
  </pc:docChgLst>
  <pc:docChgLst>
    <pc:chgData name="Basu, Arunabho" userId="7d9619b6-3a35-425e-942c-a51ed9101f74" providerId="ADAL" clId="{16DCDC53-F966-49A1-85EB-EA6699FFEDD8}"/>
    <pc:docChg chg="undo redo custSel addSld delSld modSld sldOrd">
      <pc:chgData name="Basu, Arunabho" userId="7d9619b6-3a35-425e-942c-a51ed9101f74" providerId="ADAL" clId="{16DCDC53-F966-49A1-85EB-EA6699FFEDD8}" dt="2025-02-27T13:47:38.705" v="4217" actId="1076"/>
      <pc:docMkLst>
        <pc:docMk/>
      </pc:docMkLst>
      <pc:sldChg chg="addSp delSp modSp mod ord">
        <pc:chgData name="Basu, Arunabho" userId="7d9619b6-3a35-425e-942c-a51ed9101f74" providerId="ADAL" clId="{16DCDC53-F966-49A1-85EB-EA6699FFEDD8}" dt="2025-02-27T13:39:03.590" v="4138"/>
        <pc:sldMkLst>
          <pc:docMk/>
          <pc:sldMk cId="3053872802" sldId="1395"/>
        </pc:sldMkLst>
        <pc:spChg chg="add mod">
          <ac:chgData name="Basu, Arunabho" userId="7d9619b6-3a35-425e-942c-a51ed9101f74" providerId="ADAL" clId="{16DCDC53-F966-49A1-85EB-EA6699FFEDD8}" dt="2025-02-27T13:39:03.590" v="4138"/>
          <ac:spMkLst>
            <pc:docMk/>
            <pc:sldMk cId="3053872802" sldId="1395"/>
            <ac:spMk id="2" creationId="{51A6219F-81D0-1158-71FE-06C8A40A5EA7}"/>
          </ac:spMkLst>
        </pc:spChg>
        <pc:spChg chg="mod">
          <ac:chgData name="Basu, Arunabho" userId="7d9619b6-3a35-425e-942c-a51ed9101f74" providerId="ADAL" clId="{16DCDC53-F966-49A1-85EB-EA6699FFEDD8}" dt="2025-02-27T12:56:20.085" v="3994" actId="20577"/>
          <ac:spMkLst>
            <pc:docMk/>
            <pc:sldMk cId="3053872802" sldId="1395"/>
            <ac:spMk id="3" creationId="{47B0E22F-7060-2824-4F9E-79A81400BFE4}"/>
          </ac:spMkLst>
        </pc:spChg>
        <pc:spChg chg="del mod">
          <ac:chgData name="Basu, Arunabho" userId="7d9619b6-3a35-425e-942c-a51ed9101f74" providerId="ADAL" clId="{16DCDC53-F966-49A1-85EB-EA6699FFEDD8}" dt="2025-02-27T13:39:02.893" v="4137" actId="478"/>
          <ac:spMkLst>
            <pc:docMk/>
            <pc:sldMk cId="3053872802" sldId="1395"/>
            <ac:spMk id="5" creationId="{1336B681-B935-57AB-2B7D-7AC995E829D2}"/>
          </ac:spMkLst>
        </pc:spChg>
      </pc:sldChg>
      <pc:sldChg chg="addSp modSp mod modAnim modNotesTx">
        <pc:chgData name="Basu, Arunabho" userId="7d9619b6-3a35-425e-942c-a51ed9101f74" providerId="ADAL" clId="{16DCDC53-F966-49A1-85EB-EA6699FFEDD8}" dt="2025-02-27T13:47:29.749" v="4214"/>
        <pc:sldMkLst>
          <pc:docMk/>
          <pc:sldMk cId="2078380961" sldId="1402"/>
        </pc:sldMkLst>
        <pc:spChg chg="mod">
          <ac:chgData name="Basu, Arunabho" userId="7d9619b6-3a35-425e-942c-a51ed9101f74" providerId="ADAL" clId="{16DCDC53-F966-49A1-85EB-EA6699FFEDD8}" dt="2025-02-27T12:05:32.494" v="3416" actId="20577"/>
          <ac:spMkLst>
            <pc:docMk/>
            <pc:sldMk cId="2078380961" sldId="1402"/>
            <ac:spMk id="4" creationId="{E2AA2BE0-903E-4377-C310-F66657AA0F9A}"/>
          </ac:spMkLst>
        </pc:spChg>
        <pc:spChg chg="add mod">
          <ac:chgData name="Basu, Arunabho" userId="7d9619b6-3a35-425e-942c-a51ed9101f74" providerId="ADAL" clId="{16DCDC53-F966-49A1-85EB-EA6699FFEDD8}" dt="2025-02-27T12:08:26.292" v="3481" actId="14100"/>
          <ac:spMkLst>
            <pc:docMk/>
            <pc:sldMk cId="2078380961" sldId="1402"/>
            <ac:spMk id="5" creationId="{01F5ECB6-904C-F7A2-B9FC-D2AF4C78DB2C}"/>
          </ac:spMkLst>
        </pc:spChg>
        <pc:spChg chg="mod">
          <ac:chgData name="Basu, Arunabho" userId="7d9619b6-3a35-425e-942c-a51ed9101f74" providerId="ADAL" clId="{16DCDC53-F966-49A1-85EB-EA6699FFEDD8}" dt="2025-02-27T12:05:28.057" v="3412" actId="20577"/>
          <ac:spMkLst>
            <pc:docMk/>
            <pc:sldMk cId="2078380961" sldId="1402"/>
            <ac:spMk id="9" creationId="{83F5540C-9E54-2516-5965-A5BBB5F8E294}"/>
          </ac:spMkLst>
        </pc:spChg>
        <pc:spChg chg="mod">
          <ac:chgData name="Basu, Arunabho" userId="7d9619b6-3a35-425e-942c-a51ed9101f74" providerId="ADAL" clId="{16DCDC53-F966-49A1-85EB-EA6699FFEDD8}" dt="2025-02-27T12:06:21.181" v="3427" actId="1076"/>
          <ac:spMkLst>
            <pc:docMk/>
            <pc:sldMk cId="2078380961" sldId="1402"/>
            <ac:spMk id="16" creationId="{D5049ED5-32B2-3948-A60B-33C765A7E10A}"/>
          </ac:spMkLst>
        </pc:spChg>
        <pc:spChg chg="mod">
          <ac:chgData name="Basu, Arunabho" userId="7d9619b6-3a35-425e-942c-a51ed9101f74" providerId="ADAL" clId="{16DCDC53-F966-49A1-85EB-EA6699FFEDD8}" dt="2025-02-27T12:08:37.580" v="3490" actId="1076"/>
          <ac:spMkLst>
            <pc:docMk/>
            <pc:sldMk cId="2078380961" sldId="1402"/>
            <ac:spMk id="17" creationId="{685A1FCE-6C79-DE85-D1CE-06137DC3BB77}"/>
          </ac:spMkLst>
        </pc:spChg>
        <pc:picChg chg="mod">
          <ac:chgData name="Basu, Arunabho" userId="7d9619b6-3a35-425e-942c-a51ed9101f74" providerId="ADAL" clId="{16DCDC53-F966-49A1-85EB-EA6699FFEDD8}" dt="2025-02-27T13:41:29.387" v="4165" actId="14100"/>
          <ac:picMkLst>
            <pc:docMk/>
            <pc:sldMk cId="2078380961" sldId="1402"/>
            <ac:picMk id="10" creationId="{F4EE4124-A210-E085-EA63-4FD8461974FF}"/>
          </ac:picMkLst>
        </pc:picChg>
        <pc:cxnChg chg="mod">
          <ac:chgData name="Basu, Arunabho" userId="7d9619b6-3a35-425e-942c-a51ed9101f74" providerId="ADAL" clId="{16DCDC53-F966-49A1-85EB-EA6699FFEDD8}" dt="2025-02-27T13:41:14.898" v="4159" actId="1076"/>
          <ac:cxnSpMkLst>
            <pc:docMk/>
            <pc:sldMk cId="2078380961" sldId="1402"/>
            <ac:cxnSpMk id="19" creationId="{DE836467-557E-AF68-58B6-D2845829338F}"/>
          </ac:cxnSpMkLst>
        </pc:cxnChg>
      </pc:sldChg>
      <pc:sldChg chg="addSp delSp modSp mod ord">
        <pc:chgData name="Basu, Arunabho" userId="7d9619b6-3a35-425e-942c-a51ed9101f74" providerId="ADAL" clId="{16DCDC53-F966-49A1-85EB-EA6699FFEDD8}" dt="2025-02-27T13:33:28.248" v="4072"/>
        <pc:sldMkLst>
          <pc:docMk/>
          <pc:sldMk cId="3940294342" sldId="1417"/>
        </pc:sldMkLst>
        <pc:spChg chg="mod">
          <ac:chgData name="Basu, Arunabho" userId="7d9619b6-3a35-425e-942c-a51ed9101f74" providerId="ADAL" clId="{16DCDC53-F966-49A1-85EB-EA6699FFEDD8}" dt="2025-02-27T12:20:13.087" v="3899" actId="14100"/>
          <ac:spMkLst>
            <pc:docMk/>
            <pc:sldMk cId="3940294342" sldId="1417"/>
            <ac:spMk id="3" creationId="{7215290B-741D-D66B-3818-8498D29CBEA2}"/>
          </ac:spMkLst>
        </pc:spChg>
        <pc:spChg chg="del mod">
          <ac:chgData name="Basu, Arunabho" userId="7d9619b6-3a35-425e-942c-a51ed9101f74" providerId="ADAL" clId="{16DCDC53-F966-49A1-85EB-EA6699FFEDD8}" dt="2025-02-27T13:33:26.739" v="4071" actId="478"/>
          <ac:spMkLst>
            <pc:docMk/>
            <pc:sldMk cId="3940294342" sldId="1417"/>
            <ac:spMk id="5" creationId="{93AEDBA7-2DDF-CC97-BCA4-7427A49CAAD9}"/>
          </ac:spMkLst>
        </pc:spChg>
        <pc:spChg chg="add mod">
          <ac:chgData name="Basu, Arunabho" userId="7d9619b6-3a35-425e-942c-a51ed9101f74" providerId="ADAL" clId="{16DCDC53-F966-49A1-85EB-EA6699FFEDD8}" dt="2025-02-27T12:17:53.049" v="3752" actId="1076"/>
          <ac:spMkLst>
            <pc:docMk/>
            <pc:sldMk cId="3940294342" sldId="1417"/>
            <ac:spMk id="8" creationId="{B9E01CE5-7900-D9A9-BCF4-3E0042363E47}"/>
          </ac:spMkLst>
        </pc:spChg>
        <pc:spChg chg="add del mod">
          <ac:chgData name="Basu, Arunabho" userId="7d9619b6-3a35-425e-942c-a51ed9101f74" providerId="ADAL" clId="{16DCDC53-F966-49A1-85EB-EA6699FFEDD8}" dt="2025-02-27T12:18:55.785" v="3827" actId="20577"/>
          <ac:spMkLst>
            <pc:docMk/>
            <pc:sldMk cId="3940294342" sldId="1417"/>
            <ac:spMk id="10" creationId="{DDF0FD4E-C87E-B2FF-9AB0-294AD5A1C7AB}"/>
          </ac:spMkLst>
        </pc:spChg>
        <pc:spChg chg="add mod">
          <ac:chgData name="Basu, Arunabho" userId="7d9619b6-3a35-425e-942c-a51ed9101f74" providerId="ADAL" clId="{16DCDC53-F966-49A1-85EB-EA6699FFEDD8}" dt="2025-02-27T12:20:21.509" v="3901" actId="1076"/>
          <ac:spMkLst>
            <pc:docMk/>
            <pc:sldMk cId="3940294342" sldId="1417"/>
            <ac:spMk id="11" creationId="{96A597C9-AFD2-0300-6ED6-551EBA92D16C}"/>
          </ac:spMkLst>
        </pc:spChg>
        <pc:spChg chg="add mod">
          <ac:chgData name="Basu, Arunabho" userId="7d9619b6-3a35-425e-942c-a51ed9101f74" providerId="ADAL" clId="{16DCDC53-F966-49A1-85EB-EA6699FFEDD8}" dt="2025-02-27T13:33:23.566" v="4070"/>
          <ac:spMkLst>
            <pc:docMk/>
            <pc:sldMk cId="3940294342" sldId="1417"/>
            <ac:spMk id="12" creationId="{A7BB9DFD-80C4-02CF-34F1-E7FDAFE85416}"/>
          </ac:spMkLst>
        </pc:spChg>
        <pc:spChg chg="add mod">
          <ac:chgData name="Basu, Arunabho" userId="7d9619b6-3a35-425e-942c-a51ed9101f74" providerId="ADAL" clId="{16DCDC53-F966-49A1-85EB-EA6699FFEDD8}" dt="2025-02-27T13:33:28.248" v="4072"/>
          <ac:spMkLst>
            <pc:docMk/>
            <pc:sldMk cId="3940294342" sldId="1417"/>
            <ac:spMk id="13" creationId="{6737C86D-9B06-1696-4E09-7AA6408D6EE1}"/>
          </ac:spMkLst>
        </pc:spChg>
        <pc:picChg chg="mod">
          <ac:chgData name="Basu, Arunabho" userId="7d9619b6-3a35-425e-942c-a51ed9101f74" providerId="ADAL" clId="{16DCDC53-F966-49A1-85EB-EA6699FFEDD8}" dt="2025-02-27T12:18:02.621" v="3755" actId="1076"/>
          <ac:picMkLst>
            <pc:docMk/>
            <pc:sldMk cId="3940294342" sldId="1417"/>
            <ac:picMk id="2" creationId="{D6740F88-F435-2EC1-3ED5-D637BAE4366A}"/>
          </ac:picMkLst>
        </pc:picChg>
        <pc:picChg chg="mod">
          <ac:chgData name="Basu, Arunabho" userId="7d9619b6-3a35-425e-942c-a51ed9101f74" providerId="ADAL" clId="{16DCDC53-F966-49A1-85EB-EA6699FFEDD8}" dt="2025-02-27T12:17:50.191" v="3751" actId="1076"/>
          <ac:picMkLst>
            <pc:docMk/>
            <pc:sldMk cId="3940294342" sldId="1417"/>
            <ac:picMk id="6" creationId="{B039CE78-3644-5E37-A99A-BC6D0F19D396}"/>
          </ac:picMkLst>
        </pc:picChg>
        <pc:picChg chg="mod">
          <ac:chgData name="Basu, Arunabho" userId="7d9619b6-3a35-425e-942c-a51ed9101f74" providerId="ADAL" clId="{16DCDC53-F966-49A1-85EB-EA6699FFEDD8}" dt="2025-02-27T12:20:30.782" v="3904" actId="1076"/>
          <ac:picMkLst>
            <pc:docMk/>
            <pc:sldMk cId="3940294342" sldId="1417"/>
            <ac:picMk id="7" creationId="{C66A1735-6797-49C6-BFDF-16A79208E69B}"/>
          </ac:picMkLst>
        </pc:picChg>
      </pc:sldChg>
      <pc:sldChg chg="addSp delSp modSp mod">
        <pc:chgData name="Basu, Arunabho" userId="7d9619b6-3a35-425e-942c-a51ed9101f74" providerId="ADAL" clId="{16DCDC53-F966-49A1-85EB-EA6699FFEDD8}" dt="2025-02-27T13:47:38.705" v="4217" actId="1076"/>
        <pc:sldMkLst>
          <pc:docMk/>
          <pc:sldMk cId="1831245333" sldId="1454"/>
        </pc:sldMkLst>
        <pc:spChg chg="mod">
          <ac:chgData name="Basu, Arunabho" userId="7d9619b6-3a35-425e-942c-a51ed9101f74" providerId="ADAL" clId="{16DCDC53-F966-49A1-85EB-EA6699FFEDD8}" dt="2025-02-27T13:40:19.257" v="4154" actId="1076"/>
          <ac:spMkLst>
            <pc:docMk/>
            <pc:sldMk cId="1831245333" sldId="1454"/>
            <ac:spMk id="4" creationId="{A0435241-4645-2653-B6A6-50C61B4D50A0}"/>
          </ac:spMkLst>
        </pc:spChg>
        <pc:spChg chg="add del mod">
          <ac:chgData name="Basu, Arunabho" userId="7d9619b6-3a35-425e-942c-a51ed9101f74" providerId="ADAL" clId="{16DCDC53-F966-49A1-85EB-EA6699FFEDD8}" dt="2025-02-27T13:41:21.439" v="4163" actId="478"/>
          <ac:spMkLst>
            <pc:docMk/>
            <pc:sldMk cId="1831245333" sldId="1454"/>
            <ac:spMk id="5" creationId="{9AE2917B-19F0-762E-290E-A09ADC8B0226}"/>
          </ac:spMkLst>
        </pc:spChg>
        <pc:spChg chg="mod">
          <ac:chgData name="Basu, Arunabho" userId="7d9619b6-3a35-425e-942c-a51ed9101f74" providerId="ADAL" clId="{16DCDC53-F966-49A1-85EB-EA6699FFEDD8}" dt="2025-02-27T13:47:38.705" v="4217" actId="1076"/>
          <ac:spMkLst>
            <pc:docMk/>
            <pc:sldMk cId="1831245333" sldId="1454"/>
            <ac:spMk id="7" creationId="{953DFBD4-48B1-6306-E657-3A4779F3970E}"/>
          </ac:spMkLst>
        </pc:spChg>
        <pc:graphicFrameChg chg="mod modGraphic">
          <ac:chgData name="Basu, Arunabho" userId="7d9619b6-3a35-425e-942c-a51ed9101f74" providerId="ADAL" clId="{16DCDC53-F966-49A1-85EB-EA6699FFEDD8}" dt="2025-02-27T13:47:33.019" v="4216" actId="1076"/>
          <ac:graphicFrameMkLst>
            <pc:docMk/>
            <pc:sldMk cId="1831245333" sldId="1454"/>
            <ac:graphicFrameMk id="3" creationId="{08EE5CD6-2A66-8B7C-F21D-DB371DF2B0D7}"/>
          </ac:graphicFrameMkLst>
        </pc:graphicFrameChg>
        <pc:picChg chg="add mod">
          <ac:chgData name="Basu, Arunabho" userId="7d9619b6-3a35-425e-942c-a51ed9101f74" providerId="ADAL" clId="{16DCDC53-F966-49A1-85EB-EA6699FFEDD8}" dt="2025-02-27T13:47:16.849" v="4206" actId="14100"/>
          <ac:picMkLst>
            <pc:docMk/>
            <pc:sldMk cId="1831245333" sldId="1454"/>
            <ac:picMk id="1026" creationId="{5E79B8A4-E132-BEF8-5A7F-34095C558A7D}"/>
          </ac:picMkLst>
        </pc:picChg>
      </pc:sldChg>
      <pc:sldChg chg="addSp modSp mod">
        <pc:chgData name="Basu, Arunabho" userId="7d9619b6-3a35-425e-942c-a51ed9101f74" providerId="ADAL" clId="{16DCDC53-F966-49A1-85EB-EA6699FFEDD8}" dt="2025-02-27T13:39:51.718" v="4151" actId="404"/>
        <pc:sldMkLst>
          <pc:docMk/>
          <pc:sldMk cId="3110296935" sldId="1455"/>
        </pc:sldMkLst>
        <pc:spChg chg="mod">
          <ac:chgData name="Basu, Arunabho" userId="7d9619b6-3a35-425e-942c-a51ed9101f74" providerId="ADAL" clId="{16DCDC53-F966-49A1-85EB-EA6699FFEDD8}" dt="2025-02-27T13:39:45.392" v="4150" actId="403"/>
          <ac:spMkLst>
            <pc:docMk/>
            <pc:sldMk cId="3110296935" sldId="1455"/>
            <ac:spMk id="2" creationId="{01BF6D8E-0CDF-1D76-CEE1-78D49D126115}"/>
          </ac:spMkLst>
        </pc:spChg>
        <pc:spChg chg="mod">
          <ac:chgData name="Basu, Arunabho" userId="7d9619b6-3a35-425e-942c-a51ed9101f74" providerId="ADAL" clId="{16DCDC53-F966-49A1-85EB-EA6699FFEDD8}" dt="2025-02-27T13:39:51.718" v="4151" actId="404"/>
          <ac:spMkLst>
            <pc:docMk/>
            <pc:sldMk cId="3110296935" sldId="1455"/>
            <ac:spMk id="3" creationId="{E4030913-ABB1-E208-BA65-E0398DC0914A}"/>
          </ac:spMkLst>
        </pc:spChg>
        <pc:spChg chg="mod">
          <ac:chgData name="Basu, Arunabho" userId="7d9619b6-3a35-425e-942c-a51ed9101f74" providerId="ADAL" clId="{16DCDC53-F966-49A1-85EB-EA6699FFEDD8}" dt="2025-02-27T12:21:11.512" v="3906" actId="2711"/>
          <ac:spMkLst>
            <pc:docMk/>
            <pc:sldMk cId="3110296935" sldId="1455"/>
            <ac:spMk id="6" creationId="{92C4CA7E-0D57-F7F9-57EE-BC4F1C420841}"/>
          </ac:spMkLst>
        </pc:spChg>
        <pc:spChg chg="add mod">
          <ac:chgData name="Basu, Arunabho" userId="7d9619b6-3a35-425e-942c-a51ed9101f74" providerId="ADAL" clId="{16DCDC53-F966-49A1-85EB-EA6699FFEDD8}" dt="2025-02-27T12:15:40.381" v="3717" actId="1076"/>
          <ac:spMkLst>
            <pc:docMk/>
            <pc:sldMk cId="3110296935" sldId="1455"/>
            <ac:spMk id="10" creationId="{09D3CFA7-EF9E-862B-75E8-A4FA1A747444}"/>
          </ac:spMkLst>
        </pc:spChg>
        <pc:spChg chg="add mod">
          <ac:chgData name="Basu, Arunabho" userId="7d9619b6-3a35-425e-942c-a51ed9101f74" providerId="ADAL" clId="{16DCDC53-F966-49A1-85EB-EA6699FFEDD8}" dt="2025-02-27T13:39:15.842" v="4140"/>
          <ac:spMkLst>
            <pc:docMk/>
            <pc:sldMk cId="3110296935" sldId="1455"/>
            <ac:spMk id="11" creationId="{DD6402A4-788E-DFD1-A268-A9993AA1CC04}"/>
          </ac:spMkLst>
        </pc:spChg>
        <pc:picChg chg="mod">
          <ac:chgData name="Basu, Arunabho" userId="7d9619b6-3a35-425e-942c-a51ed9101f74" providerId="ADAL" clId="{16DCDC53-F966-49A1-85EB-EA6699FFEDD8}" dt="2025-02-27T13:39:34.961" v="4149" actId="1076"/>
          <ac:picMkLst>
            <pc:docMk/>
            <pc:sldMk cId="3110296935" sldId="1455"/>
            <ac:picMk id="5" creationId="{BFA73999-F121-04B6-9BD6-D7E7FE25FF3A}"/>
          </ac:picMkLst>
        </pc:picChg>
      </pc:sldChg>
      <pc:sldChg chg="addSp delSp modSp mod">
        <pc:chgData name="Basu, Arunabho" userId="7d9619b6-3a35-425e-942c-a51ed9101f74" providerId="ADAL" clId="{16DCDC53-F966-49A1-85EB-EA6699FFEDD8}" dt="2025-02-27T13:36:02.654" v="4131" actId="1076"/>
        <pc:sldMkLst>
          <pc:docMk/>
          <pc:sldMk cId="1053623959" sldId="9241"/>
        </pc:sldMkLst>
        <pc:spChg chg="add mod">
          <ac:chgData name="Basu, Arunabho" userId="7d9619b6-3a35-425e-942c-a51ed9101f74" providerId="ADAL" clId="{16DCDC53-F966-49A1-85EB-EA6699FFEDD8}" dt="2025-02-27T13:31:54.101" v="4048" actId="1076"/>
          <ac:spMkLst>
            <pc:docMk/>
            <pc:sldMk cId="1053623959" sldId="9241"/>
            <ac:spMk id="3" creationId="{16C4CA68-A91A-6CCA-32D3-3A52F1A1CE89}"/>
          </ac:spMkLst>
        </pc:spChg>
        <pc:spChg chg="mod">
          <ac:chgData name="Basu, Arunabho" userId="7d9619b6-3a35-425e-942c-a51ed9101f74" providerId="ADAL" clId="{16DCDC53-F966-49A1-85EB-EA6699FFEDD8}" dt="2025-02-27T13:36:02.654" v="4131" actId="1076"/>
          <ac:spMkLst>
            <pc:docMk/>
            <pc:sldMk cId="1053623959" sldId="9241"/>
            <ac:spMk id="15" creationId="{11E8FC5D-E8CD-7B2F-390A-21F0F8B85441}"/>
          </ac:spMkLst>
        </pc:spChg>
        <pc:spChg chg="del">
          <ac:chgData name="Basu, Arunabho" userId="7d9619b6-3a35-425e-942c-a51ed9101f74" providerId="ADAL" clId="{16DCDC53-F966-49A1-85EB-EA6699FFEDD8}" dt="2025-02-27T13:31:07.448" v="4041" actId="478"/>
          <ac:spMkLst>
            <pc:docMk/>
            <pc:sldMk cId="1053623959" sldId="9241"/>
            <ac:spMk id="18" creationId="{90958FC1-E7A2-E927-D102-F2CFFCB6BE4A}"/>
          </ac:spMkLst>
        </pc:spChg>
        <pc:spChg chg="del">
          <ac:chgData name="Basu, Arunabho" userId="7d9619b6-3a35-425e-942c-a51ed9101f74" providerId="ADAL" clId="{16DCDC53-F966-49A1-85EB-EA6699FFEDD8}" dt="2025-02-27T13:31:07.448" v="4041" actId="478"/>
          <ac:spMkLst>
            <pc:docMk/>
            <pc:sldMk cId="1053623959" sldId="9241"/>
            <ac:spMk id="34" creationId="{0B96EF16-D413-8655-8426-99346A97601F}"/>
          </ac:spMkLst>
        </pc:spChg>
        <pc:spChg chg="del">
          <ac:chgData name="Basu, Arunabho" userId="7d9619b6-3a35-425e-942c-a51ed9101f74" providerId="ADAL" clId="{16DCDC53-F966-49A1-85EB-EA6699FFEDD8}" dt="2025-02-27T13:31:07.448" v="4041" actId="478"/>
          <ac:spMkLst>
            <pc:docMk/>
            <pc:sldMk cId="1053623959" sldId="9241"/>
            <ac:spMk id="35" creationId="{5FB5DF9B-6E4E-AAAA-416D-ED6EEB66CAE9}"/>
          </ac:spMkLst>
        </pc:spChg>
        <pc:grpChg chg="del">
          <ac:chgData name="Basu, Arunabho" userId="7d9619b6-3a35-425e-942c-a51ed9101f74" providerId="ADAL" clId="{16DCDC53-F966-49A1-85EB-EA6699FFEDD8}" dt="2025-02-27T13:31:07.448" v="4041" actId="478"/>
          <ac:grpSpMkLst>
            <pc:docMk/>
            <pc:sldMk cId="1053623959" sldId="9241"/>
            <ac:grpSpMk id="50" creationId="{696693BD-4908-B0B9-D84A-08CD43C557A9}"/>
          </ac:grpSpMkLst>
        </pc:grpChg>
        <pc:picChg chg="del">
          <ac:chgData name="Basu, Arunabho" userId="7d9619b6-3a35-425e-942c-a51ed9101f74" providerId="ADAL" clId="{16DCDC53-F966-49A1-85EB-EA6699FFEDD8}" dt="2025-02-27T13:31:07.448" v="4041" actId="478"/>
          <ac:picMkLst>
            <pc:docMk/>
            <pc:sldMk cId="1053623959" sldId="9241"/>
            <ac:picMk id="4" creationId="{0A3F9ACE-84F7-A769-38ED-805A068C2B05}"/>
          </ac:picMkLst>
        </pc:picChg>
        <pc:picChg chg="del">
          <ac:chgData name="Basu, Arunabho" userId="7d9619b6-3a35-425e-942c-a51ed9101f74" providerId="ADAL" clId="{16DCDC53-F966-49A1-85EB-EA6699FFEDD8}" dt="2025-02-27T13:31:07.448" v="4041" actId="478"/>
          <ac:picMkLst>
            <pc:docMk/>
            <pc:sldMk cId="1053623959" sldId="9241"/>
            <ac:picMk id="11" creationId="{2548FED0-242B-9B23-938C-E8402257731B}"/>
          </ac:picMkLst>
        </pc:picChg>
        <pc:picChg chg="del">
          <ac:chgData name="Basu, Arunabho" userId="7d9619b6-3a35-425e-942c-a51ed9101f74" providerId="ADAL" clId="{16DCDC53-F966-49A1-85EB-EA6699FFEDD8}" dt="2025-02-27T13:31:07.448" v="4041" actId="478"/>
          <ac:picMkLst>
            <pc:docMk/>
            <pc:sldMk cId="1053623959" sldId="9241"/>
            <ac:picMk id="13" creationId="{FEF7B2A2-C5F3-36E0-7DFE-FF417903DF60}"/>
          </ac:picMkLst>
        </pc:picChg>
        <pc:cxnChg chg="del">
          <ac:chgData name="Basu, Arunabho" userId="7d9619b6-3a35-425e-942c-a51ed9101f74" providerId="ADAL" clId="{16DCDC53-F966-49A1-85EB-EA6699FFEDD8}" dt="2025-02-27T13:31:07.448" v="4041" actId="478"/>
          <ac:cxnSpMkLst>
            <pc:docMk/>
            <pc:sldMk cId="1053623959" sldId="9241"/>
            <ac:cxnSpMk id="6" creationId="{1130BD90-C8B3-ACFE-AB4D-5A146ECF7DBE}"/>
          </ac:cxnSpMkLst>
        </pc:cxnChg>
        <pc:cxnChg chg="del">
          <ac:chgData name="Basu, Arunabho" userId="7d9619b6-3a35-425e-942c-a51ed9101f74" providerId="ADAL" clId="{16DCDC53-F966-49A1-85EB-EA6699FFEDD8}" dt="2025-02-27T13:31:07.448" v="4041" actId="478"/>
          <ac:cxnSpMkLst>
            <pc:docMk/>
            <pc:sldMk cId="1053623959" sldId="9241"/>
            <ac:cxnSpMk id="16" creationId="{0FB504B0-6F16-38E6-B468-9D36A05FDE0A}"/>
          </ac:cxnSpMkLst>
        </pc:cxnChg>
        <pc:cxnChg chg="del">
          <ac:chgData name="Basu, Arunabho" userId="7d9619b6-3a35-425e-942c-a51ed9101f74" providerId="ADAL" clId="{16DCDC53-F966-49A1-85EB-EA6699FFEDD8}" dt="2025-02-27T13:31:07.448" v="4041" actId="478"/>
          <ac:cxnSpMkLst>
            <pc:docMk/>
            <pc:sldMk cId="1053623959" sldId="9241"/>
            <ac:cxnSpMk id="33" creationId="{D5477884-9669-BDB1-80C7-2002D910BCE0}"/>
          </ac:cxnSpMkLst>
        </pc:cxnChg>
        <pc:cxnChg chg="del">
          <ac:chgData name="Basu, Arunabho" userId="7d9619b6-3a35-425e-942c-a51ed9101f74" providerId="ADAL" clId="{16DCDC53-F966-49A1-85EB-EA6699FFEDD8}" dt="2025-02-27T13:31:07.448" v="4041" actId="478"/>
          <ac:cxnSpMkLst>
            <pc:docMk/>
            <pc:sldMk cId="1053623959" sldId="9241"/>
            <ac:cxnSpMk id="37" creationId="{2E6C1728-3904-55C4-6A23-017DBC708B9F}"/>
          </ac:cxnSpMkLst>
        </pc:cxnChg>
        <pc:cxnChg chg="del">
          <ac:chgData name="Basu, Arunabho" userId="7d9619b6-3a35-425e-942c-a51ed9101f74" providerId="ADAL" clId="{16DCDC53-F966-49A1-85EB-EA6699FFEDD8}" dt="2025-02-27T13:31:07.448" v="4041" actId="478"/>
          <ac:cxnSpMkLst>
            <pc:docMk/>
            <pc:sldMk cId="1053623959" sldId="9241"/>
            <ac:cxnSpMk id="39" creationId="{01C28877-D782-5FEE-D522-5948A0413417}"/>
          </ac:cxnSpMkLst>
        </pc:cxnChg>
        <pc:cxnChg chg="del">
          <ac:chgData name="Basu, Arunabho" userId="7d9619b6-3a35-425e-942c-a51ed9101f74" providerId="ADAL" clId="{16DCDC53-F966-49A1-85EB-EA6699FFEDD8}" dt="2025-02-27T13:31:07.448" v="4041" actId="478"/>
          <ac:cxnSpMkLst>
            <pc:docMk/>
            <pc:sldMk cId="1053623959" sldId="9241"/>
            <ac:cxnSpMk id="40" creationId="{27B0E1A6-4CB9-4E2F-E2A2-3F1659F7BC73}"/>
          </ac:cxnSpMkLst>
        </pc:cxnChg>
      </pc:sldChg>
      <pc:sldChg chg="modSp mod">
        <pc:chgData name="Basu, Arunabho" userId="7d9619b6-3a35-425e-942c-a51ed9101f74" providerId="ADAL" clId="{16DCDC53-F966-49A1-85EB-EA6699FFEDD8}" dt="2025-02-27T06:32:40.796" v="2" actId="20577"/>
        <pc:sldMkLst>
          <pc:docMk/>
          <pc:sldMk cId="900642293" sldId="2147308487"/>
        </pc:sldMkLst>
        <pc:spChg chg="mod">
          <ac:chgData name="Basu, Arunabho" userId="7d9619b6-3a35-425e-942c-a51ed9101f74" providerId="ADAL" clId="{16DCDC53-F966-49A1-85EB-EA6699FFEDD8}" dt="2025-02-27T06:32:40.796" v="2" actId="20577"/>
          <ac:spMkLst>
            <pc:docMk/>
            <pc:sldMk cId="900642293" sldId="2147308487"/>
            <ac:spMk id="2" creationId="{8994A5D4-8A25-4F04-90AD-4AD6FAFDFF6A}"/>
          </ac:spMkLst>
        </pc:spChg>
      </pc:sldChg>
      <pc:sldChg chg="addSp delSp modSp mod ord">
        <pc:chgData name="Basu, Arunabho" userId="7d9619b6-3a35-425e-942c-a51ed9101f74" providerId="ADAL" clId="{16DCDC53-F966-49A1-85EB-EA6699FFEDD8}" dt="2025-02-27T13:33:39.528" v="4074"/>
        <pc:sldMkLst>
          <pc:docMk/>
          <pc:sldMk cId="1235035715" sldId="2147308488"/>
        </pc:sldMkLst>
        <pc:spChg chg="del">
          <ac:chgData name="Basu, Arunabho" userId="7d9619b6-3a35-425e-942c-a51ed9101f74" providerId="ADAL" clId="{16DCDC53-F966-49A1-85EB-EA6699FFEDD8}" dt="2025-02-27T13:33:37.902" v="4073" actId="478"/>
          <ac:spMkLst>
            <pc:docMk/>
            <pc:sldMk cId="1235035715" sldId="2147308488"/>
            <ac:spMk id="2" creationId="{78DF35A3-C0A0-6805-5C91-B741E82A85B8}"/>
          </ac:spMkLst>
        </pc:spChg>
        <pc:spChg chg="add del mod">
          <ac:chgData name="Basu, Arunabho" userId="7d9619b6-3a35-425e-942c-a51ed9101f74" providerId="ADAL" clId="{16DCDC53-F966-49A1-85EB-EA6699FFEDD8}" dt="2025-02-27T13:33:39.528" v="4074"/>
          <ac:spMkLst>
            <pc:docMk/>
            <pc:sldMk cId="1235035715" sldId="2147308488"/>
            <ac:spMk id="5" creationId="{48E62F65-5533-083B-F3AC-FF38A9DEABBC}"/>
          </ac:spMkLst>
        </pc:spChg>
        <pc:spChg chg="add mod">
          <ac:chgData name="Basu, Arunabho" userId="7d9619b6-3a35-425e-942c-a51ed9101f74" providerId="ADAL" clId="{16DCDC53-F966-49A1-85EB-EA6699FFEDD8}" dt="2025-02-27T13:33:39.528" v="4074"/>
          <ac:spMkLst>
            <pc:docMk/>
            <pc:sldMk cId="1235035715" sldId="2147308488"/>
            <ac:spMk id="9" creationId="{EADB22E2-504B-ACFD-BFEF-542FD6514916}"/>
          </ac:spMkLst>
        </pc:spChg>
      </pc:sldChg>
      <pc:sldChg chg="modSp mod modNotesTx">
        <pc:chgData name="Basu, Arunabho" userId="7d9619b6-3a35-425e-942c-a51ed9101f74" providerId="ADAL" clId="{16DCDC53-F966-49A1-85EB-EA6699FFEDD8}" dt="2025-02-27T10:53:39.942" v="3334" actId="20577"/>
        <pc:sldMkLst>
          <pc:docMk/>
          <pc:sldMk cId="1119169123" sldId="2147308489"/>
        </pc:sldMkLst>
        <pc:spChg chg="mod">
          <ac:chgData name="Basu, Arunabho" userId="7d9619b6-3a35-425e-942c-a51ed9101f74" providerId="ADAL" clId="{16DCDC53-F966-49A1-85EB-EA6699FFEDD8}" dt="2025-02-27T09:59:34.298" v="53" actId="115"/>
          <ac:spMkLst>
            <pc:docMk/>
            <pc:sldMk cId="1119169123" sldId="2147308489"/>
            <ac:spMk id="15" creationId="{F1C99DAB-98C0-EE09-3FF1-BFA9EF69F429}"/>
          </ac:spMkLst>
        </pc:spChg>
        <pc:grpChg chg="mod">
          <ac:chgData name="Basu, Arunabho" userId="7d9619b6-3a35-425e-942c-a51ed9101f74" providerId="ADAL" clId="{16DCDC53-F966-49A1-85EB-EA6699FFEDD8}" dt="2025-02-27T10:43:17.044" v="2132" actId="1076"/>
          <ac:grpSpMkLst>
            <pc:docMk/>
            <pc:sldMk cId="1119169123" sldId="2147308489"/>
            <ac:grpSpMk id="3" creationId="{0CCEAB17-7F65-EBC6-5DFD-A3C7D948BF7A}"/>
          </ac:grpSpMkLst>
        </pc:grpChg>
        <pc:picChg chg="mod">
          <ac:chgData name="Basu, Arunabho" userId="7d9619b6-3a35-425e-942c-a51ed9101f74" providerId="ADAL" clId="{16DCDC53-F966-49A1-85EB-EA6699FFEDD8}" dt="2025-02-27T10:43:17.044" v="2132" actId="1076"/>
          <ac:picMkLst>
            <pc:docMk/>
            <pc:sldMk cId="1119169123" sldId="2147308489"/>
            <ac:picMk id="2054" creationId="{9CFD2FC2-6285-F433-6F78-81426E33AF89}"/>
          </ac:picMkLst>
        </pc:picChg>
        <pc:cxnChg chg="mod">
          <ac:chgData name="Basu, Arunabho" userId="7d9619b6-3a35-425e-942c-a51ed9101f74" providerId="ADAL" clId="{16DCDC53-F966-49A1-85EB-EA6699FFEDD8}" dt="2025-02-27T10:43:17.044" v="2132" actId="1076"/>
          <ac:cxnSpMkLst>
            <pc:docMk/>
            <pc:sldMk cId="1119169123" sldId="2147308489"/>
            <ac:cxnSpMk id="5" creationId="{99D2B17F-9017-B243-5586-92E99381A098}"/>
          </ac:cxnSpMkLst>
        </pc:cxnChg>
      </pc:sldChg>
      <pc:sldChg chg="del ord">
        <pc:chgData name="Basu, Arunabho" userId="7d9619b6-3a35-425e-942c-a51ed9101f74" providerId="ADAL" clId="{16DCDC53-F966-49A1-85EB-EA6699FFEDD8}" dt="2025-02-27T10:42:25.486" v="2130" actId="47"/>
        <pc:sldMkLst>
          <pc:docMk/>
          <pc:sldMk cId="4055409836" sldId="2147308498"/>
        </pc:sldMkLst>
      </pc:sldChg>
      <pc:sldChg chg="mod modShow">
        <pc:chgData name="Basu, Arunabho" userId="7d9619b6-3a35-425e-942c-a51ed9101f74" providerId="ADAL" clId="{16DCDC53-F966-49A1-85EB-EA6699FFEDD8}" dt="2025-02-27T12:56:33.385" v="3995" actId="729"/>
        <pc:sldMkLst>
          <pc:docMk/>
          <pc:sldMk cId="3272154906" sldId="2147308502"/>
        </pc:sldMkLst>
      </pc:sldChg>
      <pc:sldChg chg="modSp mod">
        <pc:chgData name="Basu, Arunabho" userId="7d9619b6-3a35-425e-942c-a51ed9101f74" providerId="ADAL" clId="{16DCDC53-F966-49A1-85EB-EA6699FFEDD8}" dt="2025-02-27T13:36:52.722" v="4136" actId="20577"/>
        <pc:sldMkLst>
          <pc:docMk/>
          <pc:sldMk cId="367421157" sldId="2147308504"/>
        </pc:sldMkLst>
        <pc:spChg chg="mod">
          <ac:chgData name="Basu, Arunabho" userId="7d9619b6-3a35-425e-942c-a51ed9101f74" providerId="ADAL" clId="{16DCDC53-F966-49A1-85EB-EA6699FFEDD8}" dt="2025-02-27T13:36:52.722" v="4136" actId="20577"/>
          <ac:spMkLst>
            <pc:docMk/>
            <pc:sldMk cId="367421157" sldId="2147308504"/>
            <ac:spMk id="15" creationId="{03D5BE19-4529-FBDB-AF29-E77559FE66CE}"/>
          </ac:spMkLst>
        </pc:spChg>
      </pc:sldChg>
      <pc:sldChg chg="modSp mod modTransition modNotesTx">
        <pc:chgData name="Basu, Arunabho" userId="7d9619b6-3a35-425e-942c-a51ed9101f74" providerId="ADAL" clId="{16DCDC53-F966-49A1-85EB-EA6699FFEDD8}" dt="2025-02-27T10:33:40.431" v="1613" actId="33524"/>
        <pc:sldMkLst>
          <pc:docMk/>
          <pc:sldMk cId="868686145" sldId="2147308506"/>
        </pc:sldMkLst>
        <pc:spChg chg="mod">
          <ac:chgData name="Basu, Arunabho" userId="7d9619b6-3a35-425e-942c-a51ed9101f74" providerId="ADAL" clId="{16DCDC53-F966-49A1-85EB-EA6699FFEDD8}" dt="2025-02-27T09:15:07.460" v="11" actId="1076"/>
          <ac:spMkLst>
            <pc:docMk/>
            <pc:sldMk cId="868686145" sldId="2147308506"/>
            <ac:spMk id="6" creationId="{4E9F16F4-0A9F-326E-6C96-B614101D9A45}"/>
          </ac:spMkLst>
        </pc:spChg>
        <pc:spChg chg="mod">
          <ac:chgData name="Basu, Arunabho" userId="7d9619b6-3a35-425e-942c-a51ed9101f74" providerId="ADAL" clId="{16DCDC53-F966-49A1-85EB-EA6699FFEDD8}" dt="2025-02-27T09:59:13.869" v="47" actId="115"/>
          <ac:spMkLst>
            <pc:docMk/>
            <pc:sldMk cId="868686145" sldId="2147308506"/>
            <ac:spMk id="15" creationId="{DA4491CD-FB05-7B31-66EC-9A34D3055729}"/>
          </ac:spMkLst>
        </pc:spChg>
        <pc:picChg chg="mod">
          <ac:chgData name="Basu, Arunabho" userId="7d9619b6-3a35-425e-942c-a51ed9101f74" providerId="ADAL" clId="{16DCDC53-F966-49A1-85EB-EA6699FFEDD8}" dt="2025-02-27T09:15:04.787" v="10" actId="1076"/>
          <ac:picMkLst>
            <pc:docMk/>
            <pc:sldMk cId="868686145" sldId="2147308506"/>
            <ac:picMk id="5" creationId="{938E0240-18A0-2378-082F-B33A41CD92A7}"/>
          </ac:picMkLst>
        </pc:picChg>
      </pc:sldChg>
      <pc:sldChg chg="ord">
        <pc:chgData name="Basu, Arunabho" userId="7d9619b6-3a35-425e-942c-a51ed9101f74" providerId="ADAL" clId="{16DCDC53-F966-49A1-85EB-EA6699FFEDD8}" dt="2025-02-27T10:42:15.949" v="2127"/>
        <pc:sldMkLst>
          <pc:docMk/>
          <pc:sldMk cId="132416854" sldId="2147308507"/>
        </pc:sldMkLst>
      </pc:sldChg>
      <pc:sldChg chg="modSp mod modNotesTx">
        <pc:chgData name="Basu, Arunabho" userId="7d9619b6-3a35-425e-942c-a51ed9101f74" providerId="ADAL" clId="{16DCDC53-F966-49A1-85EB-EA6699FFEDD8}" dt="2025-02-27T13:43:58.099" v="4167" actId="20577"/>
        <pc:sldMkLst>
          <pc:docMk/>
          <pc:sldMk cId="3163083164" sldId="2147308509"/>
        </pc:sldMkLst>
        <pc:spChg chg="mod">
          <ac:chgData name="Basu, Arunabho" userId="7d9619b6-3a35-425e-942c-a51ed9101f74" providerId="ADAL" clId="{16DCDC53-F966-49A1-85EB-EA6699FFEDD8}" dt="2025-02-27T11:18:32.476" v="3335" actId="33524"/>
          <ac:spMkLst>
            <pc:docMk/>
            <pc:sldMk cId="3163083164" sldId="2147308509"/>
            <ac:spMk id="4" creationId="{87FDD344-0AB4-6663-5094-C9C7C9C08D8B}"/>
          </ac:spMkLst>
        </pc:spChg>
      </pc:sldChg>
      <pc:sldChg chg="modSp mod">
        <pc:chgData name="Basu, Arunabho" userId="7d9619b6-3a35-425e-942c-a51ed9101f74" providerId="ADAL" clId="{16DCDC53-F966-49A1-85EB-EA6699FFEDD8}" dt="2025-02-27T12:02:21.814" v="3369" actId="1076"/>
        <pc:sldMkLst>
          <pc:docMk/>
          <pc:sldMk cId="1144177876" sldId="2147308511"/>
        </pc:sldMkLst>
        <pc:spChg chg="mod">
          <ac:chgData name="Basu, Arunabho" userId="7d9619b6-3a35-425e-942c-a51ed9101f74" providerId="ADAL" clId="{16DCDC53-F966-49A1-85EB-EA6699FFEDD8}" dt="2025-02-27T12:02:21.814" v="3369" actId="1076"/>
          <ac:spMkLst>
            <pc:docMk/>
            <pc:sldMk cId="1144177876" sldId="2147308511"/>
            <ac:spMk id="3" creationId="{7CCEF048-F6D3-0C34-B8BB-64945BBC8DED}"/>
          </ac:spMkLst>
        </pc:spChg>
      </pc:sldChg>
      <pc:sldChg chg="addSp modSp mod">
        <pc:chgData name="Basu, Arunabho" userId="7d9619b6-3a35-425e-942c-a51ed9101f74" providerId="ADAL" clId="{16DCDC53-F966-49A1-85EB-EA6699FFEDD8}" dt="2025-02-27T12:55:38.311" v="3993" actId="1076"/>
        <pc:sldMkLst>
          <pc:docMk/>
          <pc:sldMk cId="3089843699" sldId="2147308513"/>
        </pc:sldMkLst>
        <pc:spChg chg="add mod">
          <ac:chgData name="Basu, Arunabho" userId="7d9619b6-3a35-425e-942c-a51ed9101f74" providerId="ADAL" clId="{16DCDC53-F966-49A1-85EB-EA6699FFEDD8}" dt="2025-02-27T12:47:14.143" v="3925"/>
          <ac:spMkLst>
            <pc:docMk/>
            <pc:sldMk cId="3089843699" sldId="2147308513"/>
            <ac:spMk id="2" creationId="{7982A7C3-27C8-7CF0-133D-3B3CEAB97738}"/>
          </ac:spMkLst>
        </pc:spChg>
        <pc:spChg chg="mod">
          <ac:chgData name="Basu, Arunabho" userId="7d9619b6-3a35-425e-942c-a51ed9101f74" providerId="ADAL" clId="{16DCDC53-F966-49A1-85EB-EA6699FFEDD8}" dt="2025-02-27T12:55:38.311" v="3993" actId="1076"/>
          <ac:spMkLst>
            <pc:docMk/>
            <pc:sldMk cId="3089843699" sldId="2147308513"/>
            <ac:spMk id="3" creationId="{29CE1AAE-9B0B-E6EE-61DF-3280998209CF}"/>
          </ac:spMkLst>
        </pc:spChg>
      </pc:sldChg>
      <pc:sldChg chg="modSp add mod ord">
        <pc:chgData name="Basu, Arunabho" userId="7d9619b6-3a35-425e-942c-a51ed9101f74" providerId="ADAL" clId="{16DCDC53-F966-49A1-85EB-EA6699FFEDD8}" dt="2025-02-27T10:19:05.205" v="328" actId="20577"/>
        <pc:sldMkLst>
          <pc:docMk/>
          <pc:sldMk cId="1761301410" sldId="2147308514"/>
        </pc:sldMkLst>
        <pc:spChg chg="mod">
          <ac:chgData name="Basu, Arunabho" userId="7d9619b6-3a35-425e-942c-a51ed9101f74" providerId="ADAL" clId="{16DCDC53-F966-49A1-85EB-EA6699FFEDD8}" dt="2025-02-27T10:19:05.205" v="328" actId="20577"/>
          <ac:spMkLst>
            <pc:docMk/>
            <pc:sldMk cId="1761301410" sldId="2147308514"/>
            <ac:spMk id="3" creationId="{6B0F27F3-BD2C-7705-0CE0-02A19750D36D}"/>
          </ac:spMkLst>
        </pc:spChg>
        <pc:spChg chg="mod">
          <ac:chgData name="Basu, Arunabho" userId="7d9619b6-3a35-425e-942c-a51ed9101f74" providerId="ADAL" clId="{16DCDC53-F966-49A1-85EB-EA6699FFEDD8}" dt="2025-02-27T10:00:42.541" v="77" actId="20577"/>
          <ac:spMkLst>
            <pc:docMk/>
            <pc:sldMk cId="1761301410" sldId="2147308514"/>
            <ac:spMk id="5" creationId="{D773F602-7CBF-EEA9-0098-E028825BF230}"/>
          </ac:spMkLst>
        </pc:spChg>
      </pc:sldChg>
      <pc:sldChg chg="addSp modSp add mod">
        <pc:chgData name="Basu, Arunabho" userId="7d9619b6-3a35-425e-942c-a51ed9101f74" providerId="ADAL" clId="{16DCDC53-F966-49A1-85EB-EA6699FFEDD8}" dt="2025-02-27T13:32:20.645" v="4065" actId="1076"/>
        <pc:sldMkLst>
          <pc:docMk/>
          <pc:sldMk cId="1770559855" sldId="2147308515"/>
        </pc:sldMkLst>
        <pc:spChg chg="add mod">
          <ac:chgData name="Basu, Arunabho" userId="7d9619b6-3a35-425e-942c-a51ed9101f74" providerId="ADAL" clId="{16DCDC53-F966-49A1-85EB-EA6699FFEDD8}" dt="2025-02-27T13:32:20.645" v="4065" actId="1076"/>
          <ac:spMkLst>
            <pc:docMk/>
            <pc:sldMk cId="1770559855" sldId="2147308515"/>
            <ac:spMk id="3" creationId="{661C052C-3589-3E16-AEBD-A019D2590152}"/>
          </ac:spMkLst>
        </pc:spChg>
        <pc:spChg chg="mod">
          <ac:chgData name="Basu, Arunabho" userId="7d9619b6-3a35-425e-942c-a51ed9101f74" providerId="ADAL" clId="{16DCDC53-F966-49A1-85EB-EA6699FFEDD8}" dt="2025-02-27T13:31:32.818" v="4045" actId="1076"/>
          <ac:spMkLst>
            <pc:docMk/>
            <pc:sldMk cId="1770559855" sldId="2147308515"/>
            <ac:spMk id="15" creationId="{E01D429B-2678-C257-8D75-6A56884D1099}"/>
          </ac:spMkLst>
        </pc:spChg>
        <pc:spChg chg="mod">
          <ac:chgData name="Basu, Arunabho" userId="7d9619b6-3a35-425e-942c-a51ed9101f74" providerId="ADAL" clId="{16DCDC53-F966-49A1-85EB-EA6699FFEDD8}" dt="2025-02-27T13:30:08.849" v="4034" actId="1076"/>
          <ac:spMkLst>
            <pc:docMk/>
            <pc:sldMk cId="1770559855" sldId="2147308515"/>
            <ac:spMk id="18" creationId="{DF4E4E5C-ED94-5005-3228-A3FB587078D3}"/>
          </ac:spMkLst>
        </pc:spChg>
        <pc:spChg chg="mod">
          <ac:chgData name="Basu, Arunabho" userId="7d9619b6-3a35-425e-942c-a51ed9101f74" providerId="ADAL" clId="{16DCDC53-F966-49A1-85EB-EA6699FFEDD8}" dt="2025-02-27T13:30:08.849" v="4034" actId="1076"/>
          <ac:spMkLst>
            <pc:docMk/>
            <pc:sldMk cId="1770559855" sldId="2147308515"/>
            <ac:spMk id="34" creationId="{71042D7E-4CD9-2150-7789-BCBCF6D0F357}"/>
          </ac:spMkLst>
        </pc:spChg>
        <pc:spChg chg="mod">
          <ac:chgData name="Basu, Arunabho" userId="7d9619b6-3a35-425e-942c-a51ed9101f74" providerId="ADAL" clId="{16DCDC53-F966-49A1-85EB-EA6699FFEDD8}" dt="2025-02-27T13:30:08.849" v="4034" actId="1076"/>
          <ac:spMkLst>
            <pc:docMk/>
            <pc:sldMk cId="1770559855" sldId="2147308515"/>
            <ac:spMk id="35" creationId="{9536756E-BDBF-CA3B-3C0D-FB033FF04D56}"/>
          </ac:spMkLst>
        </pc:spChg>
        <pc:grpChg chg="mod">
          <ac:chgData name="Basu, Arunabho" userId="7d9619b6-3a35-425e-942c-a51ed9101f74" providerId="ADAL" clId="{16DCDC53-F966-49A1-85EB-EA6699FFEDD8}" dt="2025-02-27T13:30:25.539" v="4040" actId="1076"/>
          <ac:grpSpMkLst>
            <pc:docMk/>
            <pc:sldMk cId="1770559855" sldId="2147308515"/>
            <ac:grpSpMk id="50" creationId="{EAB08648-27BE-2E2B-3371-3DE401F73195}"/>
          </ac:grpSpMkLst>
        </pc:grpChg>
        <pc:picChg chg="mod">
          <ac:chgData name="Basu, Arunabho" userId="7d9619b6-3a35-425e-942c-a51ed9101f74" providerId="ADAL" clId="{16DCDC53-F966-49A1-85EB-EA6699FFEDD8}" dt="2025-02-27T13:30:08.849" v="4034" actId="1076"/>
          <ac:picMkLst>
            <pc:docMk/>
            <pc:sldMk cId="1770559855" sldId="2147308515"/>
            <ac:picMk id="4" creationId="{C6DF844D-3D96-2C45-21B7-347E0C88458B}"/>
          </ac:picMkLst>
        </pc:picChg>
        <pc:picChg chg="mod">
          <ac:chgData name="Basu, Arunabho" userId="7d9619b6-3a35-425e-942c-a51ed9101f74" providerId="ADAL" clId="{16DCDC53-F966-49A1-85EB-EA6699FFEDD8}" dt="2025-02-27T13:30:15.791" v="4038" actId="1076"/>
          <ac:picMkLst>
            <pc:docMk/>
            <pc:sldMk cId="1770559855" sldId="2147308515"/>
            <ac:picMk id="11" creationId="{5F9C2016-3DFD-10D7-C879-B0C269824275}"/>
          </ac:picMkLst>
        </pc:picChg>
        <pc:picChg chg="mod">
          <ac:chgData name="Basu, Arunabho" userId="7d9619b6-3a35-425e-942c-a51ed9101f74" providerId="ADAL" clId="{16DCDC53-F966-49A1-85EB-EA6699FFEDD8}" dt="2025-02-27T13:30:08.849" v="4034" actId="1076"/>
          <ac:picMkLst>
            <pc:docMk/>
            <pc:sldMk cId="1770559855" sldId="2147308515"/>
            <ac:picMk id="13" creationId="{3E6F1CA3-7B3B-8108-CA12-FB742B5D752F}"/>
          </ac:picMkLst>
        </pc:picChg>
        <pc:cxnChg chg="mod">
          <ac:chgData name="Basu, Arunabho" userId="7d9619b6-3a35-425e-942c-a51ed9101f74" providerId="ADAL" clId="{16DCDC53-F966-49A1-85EB-EA6699FFEDD8}" dt="2025-02-27T13:30:08.849" v="4034" actId="1076"/>
          <ac:cxnSpMkLst>
            <pc:docMk/>
            <pc:sldMk cId="1770559855" sldId="2147308515"/>
            <ac:cxnSpMk id="6" creationId="{76BA57DC-5783-663E-89C9-A7EAD073D574}"/>
          </ac:cxnSpMkLst>
        </pc:cxnChg>
        <pc:cxnChg chg="mod">
          <ac:chgData name="Basu, Arunabho" userId="7d9619b6-3a35-425e-942c-a51ed9101f74" providerId="ADAL" clId="{16DCDC53-F966-49A1-85EB-EA6699FFEDD8}" dt="2025-02-27T13:30:15.130" v="4037" actId="1076"/>
          <ac:cxnSpMkLst>
            <pc:docMk/>
            <pc:sldMk cId="1770559855" sldId="2147308515"/>
            <ac:cxnSpMk id="16" creationId="{B3C04026-0CBD-4581-94DA-E9FE6D343A04}"/>
          </ac:cxnSpMkLst>
        </pc:cxnChg>
        <pc:cxnChg chg="mod">
          <ac:chgData name="Basu, Arunabho" userId="7d9619b6-3a35-425e-942c-a51ed9101f74" providerId="ADAL" clId="{16DCDC53-F966-49A1-85EB-EA6699FFEDD8}" dt="2025-02-27T13:30:08.849" v="4034" actId="1076"/>
          <ac:cxnSpMkLst>
            <pc:docMk/>
            <pc:sldMk cId="1770559855" sldId="2147308515"/>
            <ac:cxnSpMk id="33" creationId="{EF54321A-7B01-1833-4F0B-2A57D403CC35}"/>
          </ac:cxnSpMkLst>
        </pc:cxnChg>
        <pc:cxnChg chg="mod">
          <ac:chgData name="Basu, Arunabho" userId="7d9619b6-3a35-425e-942c-a51ed9101f74" providerId="ADAL" clId="{16DCDC53-F966-49A1-85EB-EA6699FFEDD8}" dt="2025-02-27T13:30:08.849" v="4034" actId="1076"/>
          <ac:cxnSpMkLst>
            <pc:docMk/>
            <pc:sldMk cId="1770559855" sldId="2147308515"/>
            <ac:cxnSpMk id="37" creationId="{B6B7488F-6CE3-9C95-4C3F-201604D0D410}"/>
          </ac:cxnSpMkLst>
        </pc:cxnChg>
        <pc:cxnChg chg="mod">
          <ac:chgData name="Basu, Arunabho" userId="7d9619b6-3a35-425e-942c-a51ed9101f74" providerId="ADAL" clId="{16DCDC53-F966-49A1-85EB-EA6699FFEDD8}" dt="2025-02-27T13:30:08.849" v="4034" actId="1076"/>
          <ac:cxnSpMkLst>
            <pc:docMk/>
            <pc:sldMk cId="1770559855" sldId="2147308515"/>
            <ac:cxnSpMk id="39" creationId="{0D389C8C-FAA6-21D7-6121-652FD0088942}"/>
          </ac:cxnSpMkLst>
        </pc:cxnChg>
        <pc:cxnChg chg="mod">
          <ac:chgData name="Basu, Arunabho" userId="7d9619b6-3a35-425e-942c-a51ed9101f74" providerId="ADAL" clId="{16DCDC53-F966-49A1-85EB-EA6699FFEDD8}" dt="2025-02-27T13:30:08.849" v="4034" actId="1076"/>
          <ac:cxnSpMkLst>
            <pc:docMk/>
            <pc:sldMk cId="1770559855" sldId="2147308515"/>
            <ac:cxnSpMk id="40" creationId="{397313AD-3344-DDBA-E00C-FE33442E826F}"/>
          </ac:cxnSpMkLst>
        </pc:cxn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B66F97-B16A-DD45-BF14-4951AD23E4F1}" type="datetimeFigureOut">
              <a:rPr lang="en-US" smtClean="0"/>
              <a:t>2/26/2025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3756BC6-D613-D847-AE7E-F33AD45D532E}" type="slidenum">
              <a:rPr lang="en-US" smtClean="0"/>
              <a:t>‹#›</a:t>
            </a:fld>
            <a:endParaRPr lang="en-US"/>
          </a:p>
        </p:txBody>
      </p:sp>
    </p:spTree>
    <p:extLst>
      <p:ext uri="{BB962C8B-B14F-4D97-AF65-F5344CB8AC3E}">
        <p14:creationId xmlns:p14="http://schemas.microsoft.com/office/powerpoint/2010/main" val="4541639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361598-07B9-D6BF-BD01-06A6D9945AD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1D0E961-B35E-A3AD-6C7D-11E3BA3EE99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8C6DC1B-D6B8-0EF6-BEB7-A2BD041382B1}"/>
              </a:ext>
            </a:extLst>
          </p:cNvPr>
          <p:cNvSpPr>
            <a:spLocks noGrp="1"/>
          </p:cNvSpPr>
          <p:nvPr>
            <p:ph type="body" idx="1"/>
          </p:nvPr>
        </p:nvSpPr>
        <p:spPr/>
        <p:txBody>
          <a:bodyPr/>
          <a:lstStyle/>
          <a:p>
            <a:r>
              <a:rPr lang="en-US" altLang="zh-CN" dirty="0"/>
              <a:t>Modern SoCs are made of different components which house a variety of security assets and sensitive data which need to be protected from unauthorized access. </a:t>
            </a:r>
          </a:p>
          <a:p>
            <a:endParaRPr lang="en-US" altLang="zh-CN" dirty="0"/>
          </a:p>
          <a:p>
            <a:r>
              <a:rPr lang="en-US" altLang="zh-CN" dirty="0"/>
              <a:t>These assets are targets of a myriad of cyber attacks including hardware attacks. </a:t>
            </a:r>
            <a:br>
              <a:rPr lang="en-US" altLang="zh-CN" dirty="0"/>
            </a:br>
            <a:br>
              <a:rPr lang="en-US" altLang="zh-CN" dirty="0"/>
            </a:br>
            <a:r>
              <a:rPr lang="en-US" altLang="zh-CN" dirty="0"/>
              <a:t>Hardware attacks, most notably, physical attacks are of particular concern because they mostly target the lowest abstraction level and in doing so it can easily bypass security and countermeasures implemented at upper levels. So my software could be perfectly secure, but the underlying hardware could be compromised by a fault injection attack and the software would have no clue about it. </a:t>
            </a:r>
          </a:p>
          <a:p>
            <a:endParaRPr lang="en-US" altLang="zh-CN" dirty="0"/>
          </a:p>
          <a:p>
            <a:r>
              <a:rPr lang="en-US" altLang="zh-CN" dirty="0"/>
              <a:t>Existing efforts have tried to predict it using observable characteristics from the upper level. Most physical characteristics are not observable from the upper level because of abstraction and thus these upper-level predictions are unrealistic and ineffective.</a:t>
            </a:r>
            <a:endParaRPr lang="zh-CN" altLang="en-US" dirty="0"/>
          </a:p>
        </p:txBody>
      </p:sp>
      <p:sp>
        <p:nvSpPr>
          <p:cNvPr id="4" name="灯片编号占位符 3">
            <a:extLst>
              <a:ext uri="{FF2B5EF4-FFF2-40B4-BE49-F238E27FC236}">
                <a16:creationId xmlns:a16="http://schemas.microsoft.com/office/drawing/2014/main" id="{4AE90C72-4FC3-7BCC-7318-4E0C5CC72AFF}"/>
              </a:ext>
            </a:extLst>
          </p:cNvPr>
          <p:cNvSpPr>
            <a:spLocks noGrp="1"/>
          </p:cNvSpPr>
          <p:nvPr>
            <p:ph type="sldNum" sz="quarter" idx="5"/>
          </p:nvPr>
        </p:nvSpPr>
        <p:spPr/>
        <p:txBody>
          <a:bodyPr/>
          <a:lstStyle/>
          <a:p>
            <a:fld id="{33756BC6-D613-D847-AE7E-F33AD45D532E}" type="slidenum">
              <a:rPr lang="en-US" smtClean="0"/>
              <a:t>3</a:t>
            </a:fld>
            <a:endParaRPr lang="en-US"/>
          </a:p>
        </p:txBody>
      </p:sp>
    </p:spTree>
    <p:extLst>
      <p:ext uri="{BB962C8B-B14F-4D97-AF65-F5344CB8AC3E}">
        <p14:creationId xmlns:p14="http://schemas.microsoft.com/office/powerpoint/2010/main" val="8242706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CE7527-05B3-EC6A-95F0-36EC29EA9C4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51ADBD2-A686-17F5-D8C9-5B6AD930BB6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97B1004-DCDE-A26C-9710-8C68E67F5479}"/>
              </a:ext>
            </a:extLst>
          </p:cNvPr>
          <p:cNvSpPr>
            <a:spLocks noGrp="1"/>
          </p:cNvSpPr>
          <p:nvPr>
            <p:ph type="body" idx="1"/>
          </p:nvPr>
        </p:nvSpPr>
        <p:spPr/>
        <p:txBody>
          <a:bodyPr/>
          <a:lstStyle/>
          <a:p>
            <a:endParaRPr lang="zh-CN" altLang="en-US" sz="1000" b="0" dirty="0"/>
          </a:p>
        </p:txBody>
      </p:sp>
      <p:sp>
        <p:nvSpPr>
          <p:cNvPr id="4" name="灯片编号占位符 3">
            <a:extLst>
              <a:ext uri="{FF2B5EF4-FFF2-40B4-BE49-F238E27FC236}">
                <a16:creationId xmlns:a16="http://schemas.microsoft.com/office/drawing/2014/main" id="{4E97781B-FA49-82FD-8C3E-CF76EF24C8E3}"/>
              </a:ext>
            </a:extLst>
          </p:cNvPr>
          <p:cNvSpPr>
            <a:spLocks noGrp="1"/>
          </p:cNvSpPr>
          <p:nvPr>
            <p:ph type="sldNum" sz="quarter" idx="5"/>
          </p:nvPr>
        </p:nvSpPr>
        <p:spPr/>
        <p:txBody>
          <a:bodyPr/>
          <a:lstStyle/>
          <a:p>
            <a:fld id="{33756BC6-D613-D847-AE7E-F33AD45D532E}" type="slidenum">
              <a:rPr lang="en-US" smtClean="0"/>
              <a:t>12</a:t>
            </a:fld>
            <a:endParaRPr lang="en-US"/>
          </a:p>
        </p:txBody>
      </p:sp>
    </p:spTree>
    <p:extLst>
      <p:ext uri="{BB962C8B-B14F-4D97-AF65-F5344CB8AC3E}">
        <p14:creationId xmlns:p14="http://schemas.microsoft.com/office/powerpoint/2010/main" val="34527265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3756BC6-D613-D847-AE7E-F33AD45D532E}" type="slidenum">
              <a:rPr lang="en-US" smtClean="0"/>
              <a:t>13</a:t>
            </a:fld>
            <a:endParaRPr lang="en-US"/>
          </a:p>
        </p:txBody>
      </p:sp>
    </p:spTree>
    <p:extLst>
      <p:ext uri="{BB962C8B-B14F-4D97-AF65-F5344CB8AC3E}">
        <p14:creationId xmlns:p14="http://schemas.microsoft.com/office/powerpoint/2010/main" val="2472779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3756BC6-D613-D847-AE7E-F33AD45D532E}" type="slidenum">
              <a:rPr lang="en-US" smtClean="0"/>
              <a:t>14</a:t>
            </a:fld>
            <a:endParaRPr lang="en-US"/>
          </a:p>
        </p:txBody>
      </p:sp>
    </p:spTree>
    <p:extLst>
      <p:ext uri="{BB962C8B-B14F-4D97-AF65-F5344CB8AC3E}">
        <p14:creationId xmlns:p14="http://schemas.microsoft.com/office/powerpoint/2010/main" val="16395131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B181E1-6DF3-318F-ED41-DFC24F2AEBE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D9506F0-B59C-832B-6DCD-29D48663BB61}"/>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2EAA2B8B-CE5F-FD06-67B9-300DB49AA969}"/>
              </a:ext>
            </a:extLst>
          </p:cNvPr>
          <p:cNvSpPr>
            <a:spLocks noGrp="1"/>
          </p:cNvSpPr>
          <p:nvPr>
            <p:ph type="body" idx="1"/>
          </p:nvPr>
        </p:nvSpPr>
        <p:spPr/>
        <p:txBody>
          <a:bodyPr/>
          <a:lstStyle/>
          <a:p>
            <a:pPr marL="0" indent="0">
              <a:buFont typeface="Arial" panose="020B0604020202020204" pitchFamily="34" charset="0"/>
              <a:buNone/>
            </a:pPr>
            <a:endParaRPr lang="en-US" dirty="0"/>
          </a:p>
        </p:txBody>
      </p:sp>
    </p:spTree>
    <p:extLst>
      <p:ext uri="{BB962C8B-B14F-4D97-AF65-F5344CB8AC3E}">
        <p14:creationId xmlns:p14="http://schemas.microsoft.com/office/powerpoint/2010/main" val="11193730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4F61E7-E7DA-F9F1-6BA0-0CDEE4B01C0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FD339E5-316E-AC8A-00A4-8D87FCFC227E}"/>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EA6EEBD5-AE14-2304-3837-71EAF2CE5A11}"/>
              </a:ext>
            </a:extLst>
          </p:cNvPr>
          <p:cNvSpPr>
            <a:spLocks noGrp="1"/>
          </p:cNvSpPr>
          <p:nvPr>
            <p:ph type="body" idx="1"/>
          </p:nvPr>
        </p:nvSpPr>
        <p:spPr/>
        <p:txBody>
          <a:bodyPr/>
          <a:lstStyle/>
          <a:p>
            <a:pPr marL="0" indent="0">
              <a:buFont typeface="Arial" panose="020B0604020202020204" pitchFamily="34" charset="0"/>
              <a:buNone/>
            </a:pPr>
            <a:endParaRPr lang="en-US" dirty="0"/>
          </a:p>
        </p:txBody>
      </p:sp>
    </p:spTree>
    <p:extLst>
      <p:ext uri="{BB962C8B-B14F-4D97-AF65-F5344CB8AC3E}">
        <p14:creationId xmlns:p14="http://schemas.microsoft.com/office/powerpoint/2010/main" val="18049030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49A4EA-3CB7-9F40-E224-19ADC530F8E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CAF5805-7CB5-2203-D489-66FEDCA487DB}"/>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7A70D83-DF70-441A-9279-1FC062F8858E}"/>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D319A097-AF10-A9AE-95C7-14820D999388}"/>
              </a:ext>
            </a:extLst>
          </p:cNvPr>
          <p:cNvSpPr>
            <a:spLocks noGrp="1"/>
          </p:cNvSpPr>
          <p:nvPr>
            <p:ph type="sldNum" sz="quarter" idx="5"/>
          </p:nvPr>
        </p:nvSpPr>
        <p:spPr/>
        <p:txBody>
          <a:bodyPr/>
          <a:lstStyle/>
          <a:p>
            <a:fld id="{33756BC6-D613-D847-AE7E-F33AD45D532E}" type="slidenum">
              <a:rPr lang="en-US" smtClean="0"/>
              <a:t>17</a:t>
            </a:fld>
            <a:endParaRPr lang="en-US"/>
          </a:p>
        </p:txBody>
      </p:sp>
    </p:spTree>
    <p:extLst>
      <p:ext uri="{BB962C8B-B14F-4D97-AF65-F5344CB8AC3E}">
        <p14:creationId xmlns:p14="http://schemas.microsoft.com/office/powerpoint/2010/main" val="14310870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01687B-2F99-624F-182D-D1B83572990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0B31840-0BE3-D9EF-9D2B-7ECDF7C4BD3C}"/>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D7E4B4D-5FCF-F242-FABC-32E9AD108686}"/>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0FA5819D-EADA-4478-814C-C04C0BC201E1}"/>
              </a:ext>
            </a:extLst>
          </p:cNvPr>
          <p:cNvSpPr>
            <a:spLocks noGrp="1"/>
          </p:cNvSpPr>
          <p:nvPr>
            <p:ph type="sldNum" sz="quarter" idx="5"/>
          </p:nvPr>
        </p:nvSpPr>
        <p:spPr/>
        <p:txBody>
          <a:bodyPr/>
          <a:lstStyle/>
          <a:p>
            <a:fld id="{33756BC6-D613-D847-AE7E-F33AD45D532E}" type="slidenum">
              <a:rPr lang="en-US" smtClean="0"/>
              <a:t>18</a:t>
            </a:fld>
            <a:endParaRPr lang="en-US"/>
          </a:p>
        </p:txBody>
      </p:sp>
    </p:spTree>
    <p:extLst>
      <p:ext uri="{BB962C8B-B14F-4D97-AF65-F5344CB8AC3E}">
        <p14:creationId xmlns:p14="http://schemas.microsoft.com/office/powerpoint/2010/main" val="10706456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C59E50-910C-D71A-D015-1BC203E3EBF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7F7D57A-F5D8-5441-E97C-CA792912E44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91E527F-FC25-970B-023B-A4B66DB65D34}"/>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AE7C9134-4254-3357-089D-7C5C903CA713}"/>
              </a:ext>
            </a:extLst>
          </p:cNvPr>
          <p:cNvSpPr>
            <a:spLocks noGrp="1"/>
          </p:cNvSpPr>
          <p:nvPr>
            <p:ph type="sldNum" sz="quarter" idx="5"/>
          </p:nvPr>
        </p:nvSpPr>
        <p:spPr/>
        <p:txBody>
          <a:bodyPr/>
          <a:lstStyle/>
          <a:p>
            <a:fld id="{33756BC6-D613-D847-AE7E-F33AD45D532E}" type="slidenum">
              <a:rPr lang="en-US" smtClean="0"/>
              <a:t>19</a:t>
            </a:fld>
            <a:endParaRPr lang="en-US"/>
          </a:p>
        </p:txBody>
      </p:sp>
    </p:spTree>
    <p:extLst>
      <p:ext uri="{BB962C8B-B14F-4D97-AF65-F5344CB8AC3E}">
        <p14:creationId xmlns:p14="http://schemas.microsoft.com/office/powerpoint/2010/main" val="19342922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4B00F2-5E72-F651-8477-CA06F117E17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8BA14C9-C059-AC8D-CBF0-31DCB47BA2C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4763025-0934-EDCA-0C25-A24EAFB1559D}"/>
              </a:ext>
            </a:extLst>
          </p:cNvPr>
          <p:cNvSpPr>
            <a:spLocks noGrp="1"/>
          </p:cNvSpPr>
          <p:nvPr>
            <p:ph type="body" idx="1"/>
          </p:nvPr>
        </p:nvSpPr>
        <p:spPr/>
        <p:txBody>
          <a:bodyPr/>
          <a:lstStyle/>
          <a:p>
            <a:r>
              <a:rPr lang="en-US" sz="1200" dirty="0">
                <a:latin typeface="Arial" panose="020B0604020202020204" pitchFamily="34" charset="0"/>
                <a:cs typeface="Arial" panose="020B0604020202020204" pitchFamily="34" charset="0"/>
              </a:rPr>
              <a:t>Faults marked with a number are complex/combined faults, explained in reference paper 5.</a:t>
            </a:r>
            <a:endParaRPr lang="zh-CN" altLang="en-US" dirty="0"/>
          </a:p>
        </p:txBody>
      </p:sp>
      <p:sp>
        <p:nvSpPr>
          <p:cNvPr id="4" name="灯片编号占位符 3">
            <a:extLst>
              <a:ext uri="{FF2B5EF4-FFF2-40B4-BE49-F238E27FC236}">
                <a16:creationId xmlns:a16="http://schemas.microsoft.com/office/drawing/2014/main" id="{CCB6856A-A1A3-2531-8A23-E26DDF2C707B}"/>
              </a:ext>
            </a:extLst>
          </p:cNvPr>
          <p:cNvSpPr>
            <a:spLocks noGrp="1"/>
          </p:cNvSpPr>
          <p:nvPr>
            <p:ph type="sldNum" sz="quarter" idx="5"/>
          </p:nvPr>
        </p:nvSpPr>
        <p:spPr/>
        <p:txBody>
          <a:bodyPr/>
          <a:lstStyle/>
          <a:p>
            <a:fld id="{33756BC6-D613-D847-AE7E-F33AD45D532E}" type="slidenum">
              <a:rPr lang="en-US" smtClean="0"/>
              <a:t>22</a:t>
            </a:fld>
            <a:endParaRPr lang="en-US"/>
          </a:p>
        </p:txBody>
      </p:sp>
    </p:spTree>
    <p:extLst>
      <p:ext uri="{BB962C8B-B14F-4D97-AF65-F5344CB8AC3E}">
        <p14:creationId xmlns:p14="http://schemas.microsoft.com/office/powerpoint/2010/main" val="20979471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6C41FD-12B1-1DD9-4731-655A9322984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B81FF0F-94BA-C407-EDD7-DE58F47109CB}"/>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FB43844-FFAC-C2F3-792E-6F4EE0F9C4C8}"/>
              </a:ext>
            </a:extLst>
          </p:cNvPr>
          <p:cNvSpPr>
            <a:spLocks noGrp="1"/>
          </p:cNvSpPr>
          <p:nvPr>
            <p:ph type="body" idx="1"/>
          </p:nvPr>
        </p:nvSpPr>
        <p:spPr/>
        <p:txBody>
          <a:bodyPr/>
          <a:lstStyle/>
          <a:p>
            <a:r>
              <a:rPr lang="en-US" altLang="zh-CN" dirty="0"/>
              <a:t>So our project aims to develop a hardened compiler that can take a high level non hardened code and compile it into physically hardened machine level code. The compilation stage is perfect for implementing this hardening </a:t>
            </a:r>
            <a:r>
              <a:rPr lang="en-US" altLang="zh-CN" dirty="0" err="1"/>
              <a:t>bc</a:t>
            </a:r>
            <a:r>
              <a:rPr lang="en-US" altLang="zh-CN" dirty="0"/>
              <a:t> the software is linked to underlying hardware during this stage. </a:t>
            </a:r>
          </a:p>
          <a:p>
            <a:endParaRPr lang="en-US" altLang="zh-CN" dirty="0"/>
          </a:p>
          <a:p>
            <a:r>
              <a:rPr lang="en-US" altLang="zh-CN" dirty="0"/>
              <a:t>First major step is physical modelling of the attacks. In other words, how can we describe a physical attack in terms of physical characteristics of the chip. So we take the layout level information of a fabricated chip  and simulate physical attacks on it. After simulating the attacks we analyze the differences in physical characteristics before and after the attack to define the physical model for that particular attack. </a:t>
            </a:r>
          </a:p>
          <a:p>
            <a:endParaRPr lang="en-US" altLang="zh-CN" dirty="0"/>
          </a:p>
          <a:p>
            <a:r>
              <a:rPr lang="en-US" altLang="zh-CN" dirty="0"/>
              <a:t>Once we have modeled the attack we can implement security properties and corresponding hardening techniques. These hardening techniques are applied during compilation, so we get a physically hardened machine code. </a:t>
            </a:r>
          </a:p>
          <a:p>
            <a:endParaRPr lang="en-US" altLang="zh-CN" dirty="0"/>
          </a:p>
          <a:p>
            <a:r>
              <a:rPr lang="en-US" altLang="zh-CN" dirty="0"/>
              <a:t>Lastly, its important we evaluate our hardening by running the hardened code on the same chip and analyzing how much improvement we are seeing and in which areas. </a:t>
            </a:r>
          </a:p>
        </p:txBody>
      </p:sp>
      <p:sp>
        <p:nvSpPr>
          <p:cNvPr id="4" name="灯片编号占位符 3">
            <a:extLst>
              <a:ext uri="{FF2B5EF4-FFF2-40B4-BE49-F238E27FC236}">
                <a16:creationId xmlns:a16="http://schemas.microsoft.com/office/drawing/2014/main" id="{4082E62C-2750-2C8C-0EEB-08DD591D9C3D}"/>
              </a:ext>
            </a:extLst>
          </p:cNvPr>
          <p:cNvSpPr>
            <a:spLocks noGrp="1"/>
          </p:cNvSpPr>
          <p:nvPr>
            <p:ph type="sldNum" sz="quarter" idx="5"/>
          </p:nvPr>
        </p:nvSpPr>
        <p:spPr/>
        <p:txBody>
          <a:bodyPr/>
          <a:lstStyle/>
          <a:p>
            <a:fld id="{33756BC6-D613-D847-AE7E-F33AD45D532E}" type="slidenum">
              <a:rPr lang="en-US" smtClean="0"/>
              <a:t>4</a:t>
            </a:fld>
            <a:endParaRPr lang="en-US"/>
          </a:p>
        </p:txBody>
      </p:sp>
    </p:spTree>
    <p:extLst>
      <p:ext uri="{BB962C8B-B14F-4D97-AF65-F5344CB8AC3E}">
        <p14:creationId xmlns:p14="http://schemas.microsoft.com/office/powerpoint/2010/main" val="24474662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6C41FD-12B1-1DD9-4731-655A9322984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B81FF0F-94BA-C407-EDD7-DE58F47109CB}"/>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FB43844-FFAC-C2F3-792E-6F4EE0F9C4C8}"/>
              </a:ext>
            </a:extLst>
          </p:cNvPr>
          <p:cNvSpPr>
            <a:spLocks noGrp="1"/>
          </p:cNvSpPr>
          <p:nvPr>
            <p:ph type="body" idx="1"/>
          </p:nvPr>
        </p:nvSpPr>
        <p:spPr/>
        <p:txBody>
          <a:bodyPr/>
          <a:lstStyle/>
          <a:p>
            <a:pPr marL="0" indent="0">
              <a:lnSpc>
                <a:spcPts val="2400"/>
              </a:lnSpc>
              <a:spcBef>
                <a:spcPts val="0"/>
              </a:spcBef>
              <a:buFont typeface="Arial" panose="020B0604020202020204" pitchFamily="34" charset="0"/>
              <a:buNone/>
            </a:pPr>
            <a:r>
              <a:rPr lang="en-US" altLang="zh-CN" sz="2000" dirty="0">
                <a:latin typeface="Arial" charset="0"/>
                <a:cs typeface="Arial" charset="0"/>
              </a:rPr>
              <a:t>We propose PASS: a novel, cost-effective, scalable, and adoptable approach for addressing physical threats at the software compilation stage.</a:t>
            </a:r>
          </a:p>
          <a:p>
            <a:pPr marL="222460" indent="0">
              <a:lnSpc>
                <a:spcPts val="2400"/>
              </a:lnSpc>
              <a:spcBef>
                <a:spcPts val="0"/>
              </a:spcBef>
              <a:buFont typeface="Arial" panose="020B0604020202020204" pitchFamily="34" charset="0"/>
              <a:buNone/>
            </a:pPr>
            <a:endParaRPr lang="en-US" altLang="zh-CN" sz="2000" dirty="0">
              <a:latin typeface="Arial" charset="0"/>
              <a:cs typeface="Arial" charset="0"/>
            </a:endParaRPr>
          </a:p>
          <a:p>
            <a:pPr marL="0" indent="-171450">
              <a:lnSpc>
                <a:spcPts val="2400"/>
              </a:lnSpc>
              <a:spcBef>
                <a:spcPts val="0"/>
              </a:spcBef>
              <a:buFont typeface="Arial" panose="020B0604020202020204" pitchFamily="34" charset="0"/>
              <a:buChar char="•"/>
            </a:pPr>
            <a:r>
              <a:rPr lang="en-US" altLang="zh-CN" dirty="0"/>
              <a:t>Task 1: Attack Modeling</a:t>
            </a:r>
          </a:p>
          <a:p>
            <a:pPr marL="0" indent="0" algn="l" defTabSz="914400" rtl="0" eaLnBrk="1" latinLnBrk="0" hangingPunct="1">
              <a:lnSpc>
                <a:spcPts val="2400"/>
              </a:lnSpc>
              <a:spcBef>
                <a:spcPts val="0"/>
              </a:spcBef>
              <a:buFont typeface="Arial" panose="020B0604020202020204" pitchFamily="34" charset="0"/>
              <a:buNone/>
            </a:pPr>
            <a:r>
              <a:rPr lang="en-US" altLang="zh-CN" sz="2000" kern="1200" dirty="0">
                <a:solidFill>
                  <a:schemeClr val="tx1"/>
                </a:solidFill>
                <a:latin typeface="Arial" charset="0"/>
                <a:ea typeface="+mn-ea"/>
                <a:cs typeface="Arial" charset="0"/>
              </a:rPr>
              <a:t>We assume one or both of the following steps are performed first: </a:t>
            </a:r>
          </a:p>
          <a:p>
            <a:pPr marL="0" indent="-228600">
              <a:lnSpc>
                <a:spcPts val="2400"/>
              </a:lnSpc>
              <a:spcBef>
                <a:spcPts val="0"/>
              </a:spcBef>
              <a:buFont typeface="Arial" panose="020B0604020202020204" pitchFamily="34" charset="0"/>
              <a:buAutoNum type="arabicParenBoth"/>
            </a:pPr>
            <a:r>
              <a:rPr lang="en-US" altLang="zh-CN" sz="2000" kern="1200" dirty="0">
                <a:solidFill>
                  <a:schemeClr val="tx1"/>
                </a:solidFill>
                <a:latin typeface="Arial" charset="0"/>
                <a:ea typeface="+mn-ea"/>
                <a:cs typeface="Arial" charset="0"/>
              </a:rPr>
              <a:t>Physical attacks are modeled based on hardware characteristics at the SPICE/layout-level</a:t>
            </a:r>
          </a:p>
          <a:p>
            <a:pPr marL="0" indent="-228600">
              <a:lnSpc>
                <a:spcPts val="2400"/>
              </a:lnSpc>
              <a:spcBef>
                <a:spcPts val="0"/>
              </a:spcBef>
              <a:buFont typeface="Arial" panose="020B0604020202020204" pitchFamily="34" charset="0"/>
              <a:buAutoNum type="arabicParenBoth"/>
            </a:pPr>
            <a:r>
              <a:rPr lang="en-US" altLang="zh-CN" sz="2000" kern="1200" dirty="0">
                <a:solidFill>
                  <a:schemeClr val="tx1"/>
                </a:solidFill>
                <a:latin typeface="Arial" charset="0"/>
                <a:ea typeface="+mn-ea"/>
                <a:cs typeface="Arial" charset="0"/>
              </a:rPr>
              <a:t>Performing post-silicon physical attacks/test on the chip/SoC running the software. If the chip passes the security test, no further action is needed. When the chip fails the test, the collected data and response will help validate and fine-tune the attack models.</a:t>
            </a:r>
          </a:p>
          <a:p>
            <a:pPr marL="451060" indent="-228600">
              <a:lnSpc>
                <a:spcPts val="2400"/>
              </a:lnSpc>
              <a:spcBef>
                <a:spcPts val="0"/>
              </a:spcBef>
              <a:buFont typeface="Arial" panose="020B0604020202020204" pitchFamily="34" charset="0"/>
              <a:buAutoNum type="arabicParenBoth"/>
            </a:pPr>
            <a:endParaRPr lang="en-US" altLang="zh-CN" dirty="0"/>
          </a:p>
          <a:p>
            <a:pPr marL="0" indent="-171450">
              <a:lnSpc>
                <a:spcPts val="2400"/>
              </a:lnSpc>
              <a:spcBef>
                <a:spcPts val="0"/>
              </a:spcBef>
              <a:buFont typeface="Arial" panose="020B0604020202020204" pitchFamily="34" charset="0"/>
              <a:buChar char="•"/>
            </a:pPr>
            <a:r>
              <a:rPr lang="en-US" altLang="zh-CN" dirty="0"/>
              <a:t>Task 2: Compiler Development</a:t>
            </a:r>
          </a:p>
          <a:p>
            <a:pPr marL="0" indent="0">
              <a:lnSpc>
                <a:spcPts val="2400"/>
              </a:lnSpc>
              <a:spcBef>
                <a:spcPts val="0"/>
              </a:spcBef>
              <a:buFont typeface="Arial" panose="020B0604020202020204" pitchFamily="34" charset="0"/>
              <a:buNone/>
            </a:pPr>
            <a:r>
              <a:rPr lang="en-US" sz="1800" dirty="0">
                <a:effectLst/>
                <a:latin typeface="Aptos" panose="020B0004020202020204" pitchFamily="34" charset="0"/>
                <a:ea typeface="DengXian" panose="02010600030101010101" pitchFamily="2" charset="-122"/>
                <a:cs typeface="Arial" panose="020B0604020202020204" pitchFamily="34" charset="0"/>
              </a:rPr>
              <a:t>We use security properties to define security-sensitive scenarios, and develop a database for hardening techniques.</a:t>
            </a:r>
          </a:p>
          <a:p>
            <a:pPr marL="0" marR="0" lvl="0" indent="0" algn="l" defTabSz="914400" rtl="0" eaLnBrk="1" fontAlgn="auto" latinLnBrk="0" hangingPunct="1">
              <a:lnSpc>
                <a:spcPts val="2400"/>
              </a:lnSpc>
              <a:spcBef>
                <a:spcPts val="0"/>
              </a:spcBef>
              <a:spcAft>
                <a:spcPts val="0"/>
              </a:spcAft>
              <a:buClrTx/>
              <a:buSzTx/>
              <a:buFont typeface="Arial" panose="020B0604020202020204" pitchFamily="34" charset="0"/>
              <a:buNone/>
              <a:tabLst/>
              <a:defRPr/>
            </a:pPr>
            <a:r>
              <a:rPr lang="en-US" sz="1800" dirty="0">
                <a:effectLst/>
                <a:latin typeface="Aptos" panose="020B0004020202020204" pitchFamily="34" charset="0"/>
                <a:ea typeface="DengXian" panose="02010600030101010101" pitchFamily="2" charset="-122"/>
                <a:cs typeface="Arial" panose="020B0604020202020204" pitchFamily="34" charset="0"/>
              </a:rPr>
              <a:t>The attack models’ output, in the form of analog variations, will facilitate establishing the sense of attack criticalities and feasibilities under given attack scenarios, thereby informing the software compiler to avoid such attacks.</a:t>
            </a:r>
          </a:p>
          <a:p>
            <a:pPr marL="222460" marR="0" lvl="0" indent="0" algn="l" defTabSz="914400" rtl="0" eaLnBrk="1" fontAlgn="auto" latinLnBrk="0" hangingPunct="1">
              <a:lnSpc>
                <a:spcPts val="2400"/>
              </a:lnSpc>
              <a:spcBef>
                <a:spcPts val="0"/>
              </a:spcBef>
              <a:spcAft>
                <a:spcPts val="0"/>
              </a:spcAft>
              <a:buClrTx/>
              <a:buSzTx/>
              <a:buFont typeface="Arial" panose="020B0604020202020204" pitchFamily="34" charset="0"/>
              <a:buNone/>
              <a:tabLst/>
              <a:defRPr/>
            </a:pPr>
            <a:endParaRPr lang="en-US" altLang="zh-CN" sz="1800" dirty="0">
              <a:effectLst/>
              <a:latin typeface="Aptos" panose="020B0004020202020204" pitchFamily="34" charset="0"/>
              <a:ea typeface="DengXian" panose="02010600030101010101" pitchFamily="2" charset="-122"/>
              <a:cs typeface="Arial" panose="020B0604020202020204" pitchFamily="34" charset="0"/>
            </a:endParaRPr>
          </a:p>
          <a:p>
            <a:pPr marL="0" indent="-171450" algn="l" defTabSz="914400" rtl="0" eaLnBrk="1" latinLnBrk="0" hangingPunct="1">
              <a:lnSpc>
                <a:spcPts val="2400"/>
              </a:lnSpc>
              <a:spcBef>
                <a:spcPts val="0"/>
              </a:spcBef>
              <a:buFont typeface="Arial" panose="020B0604020202020204" pitchFamily="34" charset="0"/>
              <a:buChar char="•"/>
            </a:pPr>
            <a:r>
              <a:rPr lang="en-US" altLang="zh-CN" sz="1200" kern="1200" dirty="0">
                <a:solidFill>
                  <a:schemeClr val="tx1"/>
                </a:solidFill>
                <a:latin typeface="+mn-lt"/>
                <a:ea typeface="+mn-ea"/>
                <a:cs typeface="+mn-cs"/>
              </a:rPr>
              <a:t>Task 3: Evaluation</a:t>
            </a:r>
          </a:p>
          <a:p>
            <a:pPr marL="0" indent="0">
              <a:lnSpc>
                <a:spcPts val="2400"/>
              </a:lnSpc>
              <a:spcBef>
                <a:spcPts val="0"/>
              </a:spcBef>
              <a:buFont typeface="Arial" panose="020B0604020202020204" pitchFamily="34" charset="0"/>
              <a:buNone/>
            </a:pPr>
            <a:r>
              <a:rPr lang="en-US" altLang="zh-CN" sz="1800" dirty="0"/>
              <a:t>We perform post-silicon validations on the hardened software. The results will help broaden the hardening technique database, modeling accuracy, etc., so this iterative flow will address physical threats on software as many as possible.</a:t>
            </a:r>
            <a:endParaRPr lang="en-US" altLang="zh-CN" sz="1800" dirty="0">
              <a:effectLst/>
              <a:latin typeface="Aptos" panose="020B0004020202020204" pitchFamily="34" charset="0"/>
              <a:ea typeface="DengXian" panose="02010600030101010101" pitchFamily="2" charset="-122"/>
              <a:cs typeface="Arial" panose="020B0604020202020204" pitchFamily="34" charset="0"/>
            </a:endParaRPr>
          </a:p>
          <a:p>
            <a:pPr marL="222460" indent="0">
              <a:lnSpc>
                <a:spcPts val="2400"/>
              </a:lnSpc>
              <a:spcBef>
                <a:spcPts val="0"/>
              </a:spcBef>
              <a:buFont typeface="Arial" panose="020B0604020202020204" pitchFamily="34" charset="0"/>
              <a:buNone/>
            </a:pPr>
            <a:endParaRPr lang="zh-CN" altLang="en-US" dirty="0"/>
          </a:p>
        </p:txBody>
      </p:sp>
      <p:sp>
        <p:nvSpPr>
          <p:cNvPr id="4" name="灯片编号占位符 3">
            <a:extLst>
              <a:ext uri="{FF2B5EF4-FFF2-40B4-BE49-F238E27FC236}">
                <a16:creationId xmlns:a16="http://schemas.microsoft.com/office/drawing/2014/main" id="{4082E62C-2750-2C8C-0EEB-08DD591D9C3D}"/>
              </a:ext>
            </a:extLst>
          </p:cNvPr>
          <p:cNvSpPr>
            <a:spLocks noGrp="1"/>
          </p:cNvSpPr>
          <p:nvPr>
            <p:ph type="sldNum" sz="quarter" idx="5"/>
          </p:nvPr>
        </p:nvSpPr>
        <p:spPr/>
        <p:txBody>
          <a:bodyPr/>
          <a:lstStyle/>
          <a:p>
            <a:fld id="{33756BC6-D613-D847-AE7E-F33AD45D532E}" type="slidenum">
              <a:rPr lang="en-US" smtClean="0"/>
              <a:t>5</a:t>
            </a:fld>
            <a:endParaRPr lang="en-US"/>
          </a:p>
        </p:txBody>
      </p:sp>
    </p:spTree>
    <p:extLst>
      <p:ext uri="{BB962C8B-B14F-4D97-AF65-F5344CB8AC3E}">
        <p14:creationId xmlns:p14="http://schemas.microsoft.com/office/powerpoint/2010/main" val="4717355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9016E2-5363-76B6-00CA-0461ACD4D13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99AAC4D-B753-D1C1-1BA1-65726C9A9D1C}"/>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476D0E0-B5FB-A209-7D6F-D6CAE4BF674E}"/>
              </a:ext>
            </a:extLst>
          </p:cNvPr>
          <p:cNvSpPr>
            <a:spLocks noGrp="1"/>
          </p:cNvSpPr>
          <p:nvPr>
            <p:ph type="body" idx="1"/>
          </p:nvPr>
        </p:nvSpPr>
        <p:spPr/>
        <p:txBody>
          <a:bodyPr/>
          <a:lstStyle/>
          <a:p>
            <a:r>
              <a:rPr lang="en-US" altLang="zh-CN" sz="1000" b="0" dirty="0"/>
              <a:t>This is a 3-year project, we aim to </a:t>
            </a:r>
            <a:r>
              <a:rPr lang="en-US" sz="1800" dirty="0">
                <a:effectLst/>
                <a:latin typeface="Aptos" panose="020B0004020202020204" pitchFamily="34" charset="0"/>
                <a:ea typeface="DengXian" panose="02010600030101010101" pitchFamily="2" charset="-122"/>
                <a:cs typeface="Arial" panose="020B0604020202020204" pitchFamily="34" charset="0"/>
              </a:rPr>
              <a:t>deliver tools and methodologies through the process of this project.</a:t>
            </a:r>
          </a:p>
          <a:p>
            <a:endParaRPr lang="en-US" altLang="zh-CN" sz="1800" b="0" dirty="0">
              <a:effectLst/>
              <a:latin typeface="Aptos" panose="020B0004020202020204" pitchFamily="34" charset="0"/>
              <a:ea typeface="DengXian" panose="02010600030101010101" pitchFamily="2" charset="-122"/>
              <a:cs typeface="Arial" panose="020B0604020202020204" pitchFamily="34" charset="0"/>
            </a:endParaRPr>
          </a:p>
          <a:p>
            <a:pPr marL="0" indent="-171450" algn="l" defTabSz="914400" rtl="0" eaLnBrk="1" latinLnBrk="0" hangingPunct="1">
              <a:lnSpc>
                <a:spcPts val="2400"/>
              </a:lnSpc>
              <a:spcBef>
                <a:spcPts val="0"/>
              </a:spcBef>
              <a:buFont typeface="Arial" panose="020B0604020202020204" pitchFamily="34" charset="0"/>
              <a:buChar char="•"/>
            </a:pPr>
            <a:r>
              <a:rPr lang="en-US" altLang="zh-CN" sz="1200" kern="1200" dirty="0">
                <a:solidFill>
                  <a:schemeClr val="tx1"/>
                </a:solidFill>
                <a:latin typeface="+mn-lt"/>
                <a:ea typeface="+mn-ea"/>
                <a:cs typeface="+mn-cs"/>
              </a:rPr>
              <a:t>Year 1: We develop attack models from one of, or both of the pre-silicon attack simulations and post-silicon tests.</a:t>
            </a:r>
          </a:p>
          <a:p>
            <a:pPr marL="0" indent="-171450" algn="l" defTabSz="914400" rtl="0" eaLnBrk="1" latinLnBrk="0" hangingPunct="1">
              <a:lnSpc>
                <a:spcPts val="2400"/>
              </a:lnSpc>
              <a:spcBef>
                <a:spcPts val="0"/>
              </a:spcBef>
              <a:buFont typeface="Arial" panose="020B0604020202020204" pitchFamily="34" charset="0"/>
              <a:buChar char="•"/>
            </a:pPr>
            <a:r>
              <a:rPr lang="en-US" altLang="zh-CN" sz="1200" kern="1200" dirty="0">
                <a:solidFill>
                  <a:schemeClr val="tx1"/>
                </a:solidFill>
                <a:latin typeface="+mn-lt"/>
                <a:ea typeface="+mn-ea"/>
                <a:cs typeface="+mn-cs"/>
              </a:rPr>
              <a:t>Year 2: We plan to deliver the compilers integrated with software hardening techniques, the hardening strategies are guided by attack models and testable for given security properties.</a:t>
            </a:r>
          </a:p>
          <a:p>
            <a:pPr marL="0" indent="-171450" algn="l" defTabSz="914400" rtl="0" eaLnBrk="1" latinLnBrk="0" hangingPunct="1">
              <a:lnSpc>
                <a:spcPts val="2400"/>
              </a:lnSpc>
              <a:spcBef>
                <a:spcPts val="0"/>
              </a:spcBef>
              <a:buFont typeface="Arial" panose="020B0604020202020204" pitchFamily="34" charset="0"/>
              <a:buChar char="•"/>
            </a:pPr>
            <a:r>
              <a:rPr lang="en-US" altLang="zh-CN" sz="1200" kern="1200" dirty="0">
                <a:solidFill>
                  <a:schemeClr val="tx1"/>
                </a:solidFill>
                <a:latin typeface="+mn-lt"/>
                <a:ea typeface="+mn-ea"/>
                <a:cs typeface="+mn-cs"/>
              </a:rPr>
              <a:t>Year 3: We aim to deliver both the completed hardening methodology and hardened software validated on FPGAs.</a:t>
            </a:r>
            <a:endParaRPr lang="zh-CN" altLang="en-US" sz="1200" kern="1200" dirty="0">
              <a:solidFill>
                <a:schemeClr val="tx1"/>
              </a:solidFill>
              <a:latin typeface="+mn-lt"/>
              <a:ea typeface="+mn-ea"/>
              <a:cs typeface="+mn-cs"/>
            </a:endParaRPr>
          </a:p>
        </p:txBody>
      </p:sp>
      <p:sp>
        <p:nvSpPr>
          <p:cNvPr id="4" name="灯片编号占位符 3">
            <a:extLst>
              <a:ext uri="{FF2B5EF4-FFF2-40B4-BE49-F238E27FC236}">
                <a16:creationId xmlns:a16="http://schemas.microsoft.com/office/drawing/2014/main" id="{41A52598-82E5-A792-DF22-71B8B96C0097}"/>
              </a:ext>
            </a:extLst>
          </p:cNvPr>
          <p:cNvSpPr>
            <a:spLocks noGrp="1"/>
          </p:cNvSpPr>
          <p:nvPr>
            <p:ph type="sldNum" sz="quarter" idx="5"/>
          </p:nvPr>
        </p:nvSpPr>
        <p:spPr/>
        <p:txBody>
          <a:bodyPr/>
          <a:lstStyle/>
          <a:p>
            <a:fld id="{33756BC6-D613-D847-AE7E-F33AD45D532E}" type="slidenum">
              <a:rPr lang="en-US" smtClean="0"/>
              <a:t>6</a:t>
            </a:fld>
            <a:endParaRPr lang="en-US"/>
          </a:p>
        </p:txBody>
      </p:sp>
    </p:spTree>
    <p:extLst>
      <p:ext uri="{BB962C8B-B14F-4D97-AF65-F5344CB8AC3E}">
        <p14:creationId xmlns:p14="http://schemas.microsoft.com/office/powerpoint/2010/main" val="29754011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9016E2-5363-76B6-00CA-0461ACD4D13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99AAC4D-B753-D1C1-1BA1-65726C9A9D1C}"/>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476D0E0-B5FB-A209-7D6F-D6CAE4BF674E}"/>
              </a:ext>
            </a:extLst>
          </p:cNvPr>
          <p:cNvSpPr>
            <a:spLocks noGrp="1"/>
          </p:cNvSpPr>
          <p:nvPr>
            <p:ph type="body" idx="1"/>
          </p:nvPr>
        </p:nvSpPr>
        <p:spPr/>
        <p:txBody>
          <a:bodyPr/>
          <a:lstStyle/>
          <a:p>
            <a:endParaRPr lang="zh-CN" altLang="en-US" sz="1000" b="0" dirty="0"/>
          </a:p>
        </p:txBody>
      </p:sp>
      <p:sp>
        <p:nvSpPr>
          <p:cNvPr id="4" name="灯片编号占位符 3">
            <a:extLst>
              <a:ext uri="{FF2B5EF4-FFF2-40B4-BE49-F238E27FC236}">
                <a16:creationId xmlns:a16="http://schemas.microsoft.com/office/drawing/2014/main" id="{41A52598-82E5-A792-DF22-71B8B96C0097}"/>
              </a:ext>
            </a:extLst>
          </p:cNvPr>
          <p:cNvSpPr>
            <a:spLocks noGrp="1"/>
          </p:cNvSpPr>
          <p:nvPr>
            <p:ph type="sldNum" sz="quarter" idx="5"/>
          </p:nvPr>
        </p:nvSpPr>
        <p:spPr/>
        <p:txBody>
          <a:bodyPr/>
          <a:lstStyle/>
          <a:p>
            <a:fld id="{33756BC6-D613-D847-AE7E-F33AD45D532E}" type="slidenum">
              <a:rPr lang="en-US" smtClean="0"/>
              <a:t>7</a:t>
            </a:fld>
            <a:endParaRPr lang="en-US"/>
          </a:p>
        </p:txBody>
      </p:sp>
    </p:spTree>
    <p:extLst>
      <p:ext uri="{BB962C8B-B14F-4D97-AF65-F5344CB8AC3E}">
        <p14:creationId xmlns:p14="http://schemas.microsoft.com/office/powerpoint/2010/main" val="21470332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ABA491-BD2B-EB96-1E92-0A9B1848A1D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3B2FCA9-9246-DEB1-5FE4-CDEF5D8E585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64C2EA2-1238-AE19-4365-0E089FE4DCA2}"/>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2AF56DEE-B946-39A0-197E-64D572984111}"/>
              </a:ext>
            </a:extLst>
          </p:cNvPr>
          <p:cNvSpPr>
            <a:spLocks noGrp="1"/>
          </p:cNvSpPr>
          <p:nvPr>
            <p:ph type="sldNum" sz="quarter" idx="5"/>
          </p:nvPr>
        </p:nvSpPr>
        <p:spPr/>
        <p:txBody>
          <a:bodyPr/>
          <a:lstStyle/>
          <a:p>
            <a:fld id="{33756BC6-D613-D847-AE7E-F33AD45D532E}" type="slidenum">
              <a:rPr lang="en-US" smtClean="0"/>
              <a:t>8</a:t>
            </a:fld>
            <a:endParaRPr lang="en-US"/>
          </a:p>
        </p:txBody>
      </p:sp>
    </p:spTree>
    <p:extLst>
      <p:ext uri="{BB962C8B-B14F-4D97-AF65-F5344CB8AC3E}">
        <p14:creationId xmlns:p14="http://schemas.microsoft.com/office/powerpoint/2010/main" val="3499196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AB84B5-2128-659D-92A3-DE63AB41BF2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728095D-DF42-FDAC-6C7B-B33D196F47D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D04D536-22E8-CF1F-8F83-690CD70793ED}"/>
              </a:ext>
            </a:extLst>
          </p:cNvPr>
          <p:cNvSpPr>
            <a:spLocks noGrp="1"/>
          </p:cNvSpPr>
          <p:nvPr>
            <p:ph type="body" idx="1"/>
          </p:nvPr>
        </p:nvSpPr>
        <p:spPr/>
        <p:txBody>
          <a:bodyPr/>
          <a:lstStyle/>
          <a:p>
            <a:endParaRPr lang="zh-CN" altLang="en-US" sz="1000" b="0" dirty="0"/>
          </a:p>
        </p:txBody>
      </p:sp>
      <p:sp>
        <p:nvSpPr>
          <p:cNvPr id="4" name="灯片编号占位符 3">
            <a:extLst>
              <a:ext uri="{FF2B5EF4-FFF2-40B4-BE49-F238E27FC236}">
                <a16:creationId xmlns:a16="http://schemas.microsoft.com/office/drawing/2014/main" id="{1CB8AE0D-852D-7667-3457-E934397D67D7}"/>
              </a:ext>
            </a:extLst>
          </p:cNvPr>
          <p:cNvSpPr>
            <a:spLocks noGrp="1"/>
          </p:cNvSpPr>
          <p:nvPr>
            <p:ph type="sldNum" sz="quarter" idx="5"/>
          </p:nvPr>
        </p:nvSpPr>
        <p:spPr/>
        <p:txBody>
          <a:bodyPr/>
          <a:lstStyle/>
          <a:p>
            <a:fld id="{33756BC6-D613-D847-AE7E-F33AD45D532E}" type="slidenum">
              <a:rPr lang="en-US" smtClean="0"/>
              <a:t>9</a:t>
            </a:fld>
            <a:endParaRPr lang="en-US"/>
          </a:p>
        </p:txBody>
      </p:sp>
    </p:spTree>
    <p:extLst>
      <p:ext uri="{BB962C8B-B14F-4D97-AF65-F5344CB8AC3E}">
        <p14:creationId xmlns:p14="http://schemas.microsoft.com/office/powerpoint/2010/main" val="22541811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Insert diagram descriptions</a:t>
            </a:r>
          </a:p>
        </p:txBody>
      </p:sp>
      <p:sp>
        <p:nvSpPr>
          <p:cNvPr id="4" name="Slide Number Placeholder 3"/>
          <p:cNvSpPr>
            <a:spLocks noGrp="1"/>
          </p:cNvSpPr>
          <p:nvPr>
            <p:ph type="sldNum" sz="quarter" idx="5"/>
          </p:nvPr>
        </p:nvSpPr>
        <p:spPr/>
        <p:txBody>
          <a:bodyPr/>
          <a:lstStyle/>
          <a:p>
            <a:fld id="{33756BC6-D613-D847-AE7E-F33AD45D532E}" type="slidenum">
              <a:rPr lang="en-US" smtClean="0"/>
              <a:t>10</a:t>
            </a:fld>
            <a:endParaRPr lang="en-US"/>
          </a:p>
        </p:txBody>
      </p:sp>
    </p:spTree>
    <p:extLst>
      <p:ext uri="{BB962C8B-B14F-4D97-AF65-F5344CB8AC3E}">
        <p14:creationId xmlns:p14="http://schemas.microsoft.com/office/powerpoint/2010/main" val="36482052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67424E-7946-9F7B-B00A-8CD0E01A7BD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2A347F1-A4BC-8C0C-BA08-DDB6F9E9E0C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258FC72F-B63A-731B-234D-0AE0FF171994}"/>
              </a:ext>
            </a:extLst>
          </p:cNvPr>
          <p:cNvSpPr>
            <a:spLocks noGrp="1"/>
          </p:cNvSpPr>
          <p:nvPr>
            <p:ph type="body" idx="1"/>
          </p:nvPr>
        </p:nvSpPr>
        <p:spPr/>
        <p:txBody>
          <a:bodyPr/>
          <a:lstStyle/>
          <a:p>
            <a:endParaRPr lang="zh-CN" altLang="en-US" sz="1000" b="0" dirty="0"/>
          </a:p>
        </p:txBody>
      </p:sp>
      <p:sp>
        <p:nvSpPr>
          <p:cNvPr id="4" name="灯片编号占位符 3">
            <a:extLst>
              <a:ext uri="{FF2B5EF4-FFF2-40B4-BE49-F238E27FC236}">
                <a16:creationId xmlns:a16="http://schemas.microsoft.com/office/drawing/2014/main" id="{0F1830D8-30B9-77FB-54A5-BB2DC1764A2C}"/>
              </a:ext>
            </a:extLst>
          </p:cNvPr>
          <p:cNvSpPr>
            <a:spLocks noGrp="1"/>
          </p:cNvSpPr>
          <p:nvPr>
            <p:ph type="sldNum" sz="quarter" idx="5"/>
          </p:nvPr>
        </p:nvSpPr>
        <p:spPr/>
        <p:txBody>
          <a:bodyPr/>
          <a:lstStyle/>
          <a:p>
            <a:fld id="{33756BC6-D613-D847-AE7E-F33AD45D532E}" type="slidenum">
              <a:rPr lang="en-US" smtClean="0"/>
              <a:t>11</a:t>
            </a:fld>
            <a:endParaRPr lang="en-US"/>
          </a:p>
        </p:txBody>
      </p:sp>
    </p:spTree>
    <p:extLst>
      <p:ext uri="{BB962C8B-B14F-4D97-AF65-F5344CB8AC3E}">
        <p14:creationId xmlns:p14="http://schemas.microsoft.com/office/powerpoint/2010/main" val="3698837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 y="7697"/>
            <a:ext cx="10383701" cy="708995"/>
          </a:xfrm>
        </p:spPr>
        <p:txBody>
          <a:bodyPr/>
          <a:lstStyle>
            <a:lvl1pPr>
              <a:defRPr sz="3200" b="1">
                <a:solidFill>
                  <a:srgbClr val="002060"/>
                </a:solidFill>
              </a:defRPr>
            </a:lvl1pPr>
          </a:lstStyle>
          <a:p>
            <a:r>
              <a:rPr lang="en-US" dirty="0"/>
              <a:t>Click to edit Master title style</a:t>
            </a:r>
            <a:endParaRPr dirty="0"/>
          </a:p>
        </p:txBody>
      </p:sp>
      <p:sp>
        <p:nvSpPr>
          <p:cNvPr id="3" name="Content Placeholder 2"/>
          <p:cNvSpPr>
            <a:spLocks noGrp="1"/>
          </p:cNvSpPr>
          <p:nvPr>
            <p:ph idx="1"/>
          </p:nvPr>
        </p:nvSpPr>
        <p:spPr>
          <a:xfrm>
            <a:off x="141269" y="1116211"/>
            <a:ext cx="11862816" cy="4848820"/>
          </a:xfrm>
        </p:spPr>
        <p:txBody>
          <a:bodyPr/>
          <a:lstStyle>
            <a:lvl1pPr>
              <a:spcBef>
                <a:spcPts val="844"/>
              </a:spcBef>
              <a:buSzPct val="100000"/>
              <a:defRPr sz="2400" b="1" i="0">
                <a:latin typeface="Arial"/>
                <a:cs typeface="Arial"/>
              </a:defRPr>
            </a:lvl1pPr>
            <a:lvl2pPr>
              <a:spcBef>
                <a:spcPts val="844"/>
              </a:spcBef>
              <a:buSzPct val="100000"/>
              <a:defRPr sz="2000" b="1"/>
            </a:lvl2pPr>
            <a:lvl3pPr>
              <a:spcBef>
                <a:spcPts val="844"/>
              </a:spcBef>
              <a:buSzPct val="100000"/>
              <a:defRPr sz="1800" b="1"/>
            </a:lvl3pPr>
            <a:lvl5pPr>
              <a:defRPr/>
            </a:lvl5pPr>
          </a:lstStyle>
          <a:p>
            <a:pPr lvl="0"/>
            <a:r>
              <a:rPr lang="en-US"/>
              <a:t>Click to edit Master text styles</a:t>
            </a:r>
          </a:p>
          <a:p>
            <a:pPr lvl="1"/>
            <a:r>
              <a:rPr lang="en-US"/>
              <a:t>Second level</a:t>
            </a:r>
          </a:p>
          <a:p>
            <a:pPr lvl="2"/>
            <a:r>
              <a:rPr lang="en-US"/>
              <a:t>Third level</a:t>
            </a:r>
          </a:p>
        </p:txBody>
      </p:sp>
      <p:sp>
        <p:nvSpPr>
          <p:cNvPr id="5" name="Shape 14"/>
          <p:cNvSpPr>
            <a:spLocks noGrp="1"/>
          </p:cNvSpPr>
          <p:nvPr>
            <p:ph type="sldNum" sz="quarter" idx="2"/>
          </p:nvPr>
        </p:nvSpPr>
        <p:spPr>
          <a:xfrm>
            <a:off x="11658035" y="6567394"/>
            <a:ext cx="198772" cy="194797"/>
          </a:xfrm>
          <a:prstGeom prst="rect">
            <a:avLst/>
          </a:prstGeom>
          <a:ln w="12700">
            <a:miter lim="400000"/>
          </a:ln>
        </p:spPr>
        <p:txBody>
          <a:bodyPr wrap="none" lIns="0" tIns="0" rIns="0" bIns="0">
            <a:spAutoFit/>
          </a:bodyPr>
          <a:lstStyle>
            <a:lvl1pPr algn="ctr" defTabSz="410751">
              <a:defRPr sz="1266">
                <a:solidFill>
                  <a:srgbClr val="003893"/>
                </a:solidFill>
                <a:latin typeface="Gill Sans"/>
                <a:ea typeface="Gill Sans"/>
                <a:cs typeface="Gill Sans"/>
                <a:sym typeface="Gill Sans"/>
              </a:defRPr>
            </a:lvl1pPr>
          </a:lstStyle>
          <a:p>
            <a:fld id="{3F03A6CE-FA7F-4521-8D91-BD78BED4306F}" type="slidenum">
              <a:rPr lang="en-US" smtClean="0"/>
              <a:t>‹#›</a:t>
            </a:fld>
            <a:endParaRPr lang="en-US"/>
          </a:p>
        </p:txBody>
      </p:sp>
    </p:spTree>
    <p:extLst>
      <p:ext uri="{BB962C8B-B14F-4D97-AF65-F5344CB8AC3E}">
        <p14:creationId xmlns:p14="http://schemas.microsoft.com/office/powerpoint/2010/main" val="1968178085"/>
      </p:ext>
    </p:extLst>
  </p:cSld>
  <p:clrMapOvr>
    <a:masterClrMapping/>
  </p:clrMapOvr>
  <p:transition spd="slow">
    <p:wip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userDrawn="1">
  <p:cSld name="1_Title &amp; Subtitle">
    <p:spTree>
      <p:nvGrpSpPr>
        <p:cNvPr id="1" name=""/>
        <p:cNvGrpSpPr/>
        <p:nvPr/>
      </p:nvGrpSpPr>
      <p:grpSpPr>
        <a:xfrm>
          <a:off x="0" y="0"/>
          <a:ext cx="0" cy="0"/>
          <a:chOff x="0" y="0"/>
          <a:chExt cx="0" cy="0"/>
        </a:xfrm>
      </p:grpSpPr>
      <p:sp>
        <p:nvSpPr>
          <p:cNvPr id="16" name="Shape 16"/>
          <p:cNvSpPr/>
          <p:nvPr userDrawn="1"/>
        </p:nvSpPr>
        <p:spPr>
          <a:xfrm>
            <a:off x="-11906" y="-35717"/>
            <a:ext cx="12203906" cy="473040"/>
          </a:xfrm>
          <a:prstGeom prst="rect">
            <a:avLst/>
          </a:prstGeom>
          <a:solidFill>
            <a:srgbClr val="191EA2"/>
          </a:solidFill>
          <a:ln w="25400" cap="flat">
            <a:solidFill>
              <a:srgbClr val="000000">
                <a:alpha val="0"/>
              </a:srgbClr>
            </a:solidFill>
            <a:prstDash val="solid"/>
            <a:miter lim="400000"/>
          </a:ln>
          <a:effectLst/>
        </p:spPr>
        <p:txBody>
          <a:bodyPr wrap="square" lIns="0" tIns="0" rIns="0" bIns="0" numCol="1" anchor="ctr">
            <a:noAutofit/>
          </a:bodyPr>
          <a:lstStyle/>
          <a:p>
            <a:pPr lvl="0" algn="ctr" defTabSz="410751">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812"/>
          </a:p>
        </p:txBody>
      </p:sp>
      <p:sp>
        <p:nvSpPr>
          <p:cNvPr id="23" name="Shape 23"/>
          <p:cNvSpPr/>
          <p:nvPr/>
        </p:nvSpPr>
        <p:spPr>
          <a:xfrm>
            <a:off x="1" y="6527602"/>
            <a:ext cx="12192000" cy="330398"/>
          </a:xfrm>
          <a:prstGeom prst="rect">
            <a:avLst/>
          </a:prstGeom>
          <a:solidFill>
            <a:srgbClr val="191EA2"/>
          </a:solidFill>
          <a:ln w="25400">
            <a:miter lim="400000"/>
          </a:ln>
          <a:extLst>
            <a:ext uri="{C572A759-6A51-4108-AA02-DFA0A04FC94B}">
              <ma14:wrappingTextBoxFlag xmlns:ma14="http://schemas.microsoft.com/office/mac/drawingml/2011/main" xmlns="" val="1"/>
            </a:ext>
          </a:extLst>
        </p:spPr>
        <p:txBody>
          <a:bodyPr lIns="0" tIns="0" rIns="0" bIns="0" anchor="ctr"/>
          <a:lstStyle>
            <a:lvl1pPr defTabSz="584200">
              <a:defRPr sz="1800">
                <a:solidFill>
                  <a:srgbClr val="FFFFFF"/>
                </a:solidFill>
                <a:effectLst>
                  <a:outerShdw blurRad="38100" dist="12700" dir="5400000" rotWithShape="0">
                    <a:srgbClr val="000000">
                      <a:alpha val="50000"/>
                    </a:srgbClr>
                  </a:outerShdw>
                </a:effectLst>
                <a:latin typeface="+mn-lt"/>
                <a:ea typeface="+mn-ea"/>
                <a:cs typeface="+mn-cs"/>
                <a:sym typeface="Gill Sans Light"/>
              </a:defRPr>
            </a:lvl1pPr>
          </a:lstStyle>
          <a:p>
            <a:pPr lvl="0">
              <a:defRPr>
                <a:solidFill>
                  <a:srgbClr val="000000"/>
                </a:solidFill>
                <a:effectLst/>
              </a:defRPr>
            </a:pPr>
            <a:r>
              <a:rPr lang="en-US" sz="1687">
                <a:solidFill>
                  <a:srgbClr val="FFFFFF"/>
                </a:solidFill>
                <a:effectLst>
                  <a:outerShdw blurRad="38100" dist="12700" dir="5400000" rotWithShape="0">
                    <a:srgbClr val="000000">
                      <a:alpha val="50000"/>
                    </a:srgbClr>
                  </a:outerShdw>
                </a:effectLst>
              </a:rPr>
              <a:t>  </a:t>
            </a:r>
            <a:endParaRPr sz="1687">
              <a:solidFill>
                <a:srgbClr val="FFFFFF"/>
              </a:solidFill>
              <a:effectLst>
                <a:outerShdw blurRad="38100" dist="12700" dir="5400000" rotWithShape="0">
                  <a:srgbClr val="000000">
                    <a:alpha val="50000"/>
                  </a:srgbClr>
                </a:outerShdw>
              </a:effectLst>
            </a:endParaRPr>
          </a:p>
        </p:txBody>
      </p:sp>
      <p:sp>
        <p:nvSpPr>
          <p:cNvPr id="24" name="Shape 24"/>
          <p:cNvSpPr>
            <a:spLocks noGrp="1"/>
          </p:cNvSpPr>
          <p:nvPr>
            <p:ph type="title"/>
          </p:nvPr>
        </p:nvSpPr>
        <p:spPr>
          <a:xfrm>
            <a:off x="1190625" y="833878"/>
            <a:ext cx="9810750" cy="2321719"/>
          </a:xfrm>
          <a:prstGeom prst="rect">
            <a:avLst/>
          </a:prstGeom>
        </p:spPr>
        <p:txBody>
          <a:bodyPr lIns="50800" tIns="50800" rIns="50800" bIns="50800"/>
          <a:lstStyle>
            <a:lvl1pPr algn="ctr">
              <a:defRPr sz="4800">
                <a:solidFill>
                  <a:srgbClr val="000000"/>
                </a:solidFill>
              </a:defRPr>
            </a:lvl1pPr>
          </a:lstStyle>
          <a:p>
            <a:pPr lvl="0">
              <a:defRPr sz="1800"/>
            </a:pPr>
            <a:r>
              <a:rPr lang="en-US" sz="5906"/>
              <a:t>Title Text</a:t>
            </a:r>
            <a:endParaRPr sz="5906"/>
          </a:p>
        </p:txBody>
      </p:sp>
      <p:grpSp>
        <p:nvGrpSpPr>
          <p:cNvPr id="3" name="Group 2">
            <a:extLst>
              <a:ext uri="{FF2B5EF4-FFF2-40B4-BE49-F238E27FC236}">
                <a16:creationId xmlns:a16="http://schemas.microsoft.com/office/drawing/2014/main" id="{93E0D210-42C1-480C-961F-8FD90CF58593}"/>
              </a:ext>
            </a:extLst>
          </p:cNvPr>
          <p:cNvGrpSpPr/>
          <p:nvPr userDrawn="1"/>
        </p:nvGrpSpPr>
        <p:grpSpPr>
          <a:xfrm>
            <a:off x="4544724" y="4679203"/>
            <a:ext cx="3102552" cy="1014026"/>
            <a:chOff x="4427207" y="4559460"/>
            <a:chExt cx="3102552" cy="1014026"/>
          </a:xfrm>
        </p:grpSpPr>
        <p:pic>
          <p:nvPicPr>
            <p:cNvPr id="21" name="droppedImage.png"/>
            <p:cNvPicPr/>
            <p:nvPr/>
          </p:nvPicPr>
          <p:blipFill>
            <a:blip r:embed="rId2"/>
            <a:stretch>
              <a:fillRect/>
            </a:stretch>
          </p:blipFill>
          <p:spPr>
            <a:xfrm>
              <a:off x="6519450" y="4559460"/>
              <a:ext cx="1010309" cy="1012738"/>
            </a:xfrm>
            <a:prstGeom prst="rect">
              <a:avLst/>
            </a:prstGeom>
            <a:ln w="12700" cap="flat">
              <a:noFill/>
              <a:miter lim="400000"/>
            </a:ln>
            <a:effectLst/>
          </p:spPr>
        </p:pic>
        <p:pic>
          <p:nvPicPr>
            <p:cNvPr id="4" name="Picture 3"/>
            <p:cNvPicPr>
              <a:picLocks noChangeAspect="1"/>
            </p:cNvPicPr>
            <p:nvPr/>
          </p:nvPicPr>
          <p:blipFill>
            <a:blip r:embed="rId3"/>
            <a:stretch>
              <a:fillRect/>
            </a:stretch>
          </p:blipFill>
          <p:spPr>
            <a:xfrm>
              <a:off x="4427207" y="4560748"/>
              <a:ext cx="1670072" cy="1012738"/>
            </a:xfrm>
            <a:prstGeom prst="rect">
              <a:avLst/>
            </a:prstGeom>
          </p:spPr>
        </p:pic>
        <p:cxnSp>
          <p:nvCxnSpPr>
            <p:cNvPr id="12" name="Straight Connector 11">
              <a:extLst>
                <a:ext uri="{FF2B5EF4-FFF2-40B4-BE49-F238E27FC236}">
                  <a16:creationId xmlns:a16="http://schemas.microsoft.com/office/drawing/2014/main" id="{11F14677-353E-6346-9FB7-9ECD12D04CAE}"/>
                </a:ext>
              </a:extLst>
            </p:cNvPr>
            <p:cNvCxnSpPr>
              <a:cxnSpLocks/>
            </p:cNvCxnSpPr>
            <p:nvPr userDrawn="1"/>
          </p:nvCxnSpPr>
          <p:spPr>
            <a:xfrm>
              <a:off x="6308364" y="4559460"/>
              <a:ext cx="0" cy="1012738"/>
            </a:xfrm>
            <a:prstGeom prst="line">
              <a:avLst/>
            </a:prstGeom>
            <a:noFill/>
            <a:ln w="38100" cap="flat">
              <a:solidFill>
                <a:schemeClr val="accent1">
                  <a:lumMod val="75000"/>
                </a:schemeClr>
              </a:solidFill>
              <a:prstDash val="solid"/>
              <a:miter lim="400000"/>
            </a:ln>
            <a:effectLst/>
          </p:spPr>
          <p:style>
            <a:lnRef idx="0">
              <a:scrgbClr r="0" g="0" b="0"/>
            </a:lnRef>
            <a:fillRef idx="0">
              <a:scrgbClr r="0" g="0" b="0"/>
            </a:fillRef>
            <a:effectRef idx="0">
              <a:scrgbClr r="0" g="0" b="0"/>
            </a:effectRef>
            <a:fontRef idx="none"/>
          </p:style>
        </p:cxnSp>
      </p:grpSp>
    </p:spTree>
    <p:extLst>
      <p:ext uri="{BB962C8B-B14F-4D97-AF65-F5344CB8AC3E}">
        <p14:creationId xmlns:p14="http://schemas.microsoft.com/office/powerpoint/2010/main" val="9767079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5E7F42-6CA6-EA4E-831B-39BA143AFEB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1203FB7-1805-9582-E667-60130A0CEF64}"/>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9CB6E63-91A7-C8F4-7A9D-8618CB881D22}"/>
              </a:ext>
            </a:extLst>
          </p:cNvPr>
          <p:cNvSpPr>
            <a:spLocks noGrp="1"/>
          </p:cNvSpPr>
          <p:nvPr>
            <p:ph type="dt" sz="half" idx="10"/>
          </p:nvPr>
        </p:nvSpPr>
        <p:spPr/>
        <p:txBody>
          <a:bodyPr/>
          <a:lstStyle/>
          <a:p>
            <a:fld id="{E503E057-D1E7-4FFF-90FB-0E3647B92313}" type="datetimeFigureOut">
              <a:rPr lang="en-US" smtClean="0"/>
              <a:t>2/26/2025</a:t>
            </a:fld>
            <a:endParaRPr lang="en-US"/>
          </a:p>
        </p:txBody>
      </p:sp>
      <p:sp>
        <p:nvSpPr>
          <p:cNvPr id="5" name="Footer Placeholder 4">
            <a:extLst>
              <a:ext uri="{FF2B5EF4-FFF2-40B4-BE49-F238E27FC236}">
                <a16:creationId xmlns:a16="http://schemas.microsoft.com/office/drawing/2014/main" id="{6A7853C0-0E25-1CBB-C231-B1C7C582EA5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911952E-879E-3BB1-EB57-4E0784DB0DB7}"/>
              </a:ext>
            </a:extLst>
          </p:cNvPr>
          <p:cNvSpPr>
            <a:spLocks noGrp="1"/>
          </p:cNvSpPr>
          <p:nvPr>
            <p:ph type="sldNum" sz="quarter" idx="12"/>
          </p:nvPr>
        </p:nvSpPr>
        <p:spPr/>
        <p:txBody>
          <a:bodyPr/>
          <a:lstStyle/>
          <a:p>
            <a:fld id="{C345E75D-4363-4766-94A5-FDD6E5468F70}" type="slidenum">
              <a:rPr lang="en-US" smtClean="0"/>
              <a:t>‹#›</a:t>
            </a:fld>
            <a:endParaRPr lang="en-US"/>
          </a:p>
        </p:txBody>
      </p:sp>
    </p:spTree>
    <p:extLst>
      <p:ext uri="{BB962C8B-B14F-4D97-AF65-F5344CB8AC3E}">
        <p14:creationId xmlns:p14="http://schemas.microsoft.com/office/powerpoint/2010/main" val="253621475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3.emf"/><Relationship Id="rId5" Type="http://schemas.openxmlformats.org/officeDocument/2006/relationships/image" Target="../media/image2.pn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 name="Shape 12"/>
          <p:cNvSpPr>
            <a:spLocks noGrp="1"/>
          </p:cNvSpPr>
          <p:nvPr>
            <p:ph type="title"/>
          </p:nvPr>
        </p:nvSpPr>
        <p:spPr>
          <a:xfrm>
            <a:off x="3" y="-1"/>
            <a:ext cx="10439585" cy="723980"/>
          </a:xfrm>
          <a:prstGeom prst="rect">
            <a:avLst/>
          </a:prstGeom>
          <a:ln w="12700">
            <a:miter lim="400000"/>
          </a:ln>
          <a:extLst>
            <a:ext uri="{C572A759-6A51-4108-AA02-DFA0A04FC94B}">
              <ma14:wrappingTextBoxFlag xmlns:ma14="http://schemas.microsoft.com/office/mac/drawingml/2011/main" xmlns="" val="1"/>
            </a:ext>
          </a:extLst>
        </p:spPr>
        <p:txBody>
          <a:bodyPr lIns="127000" tIns="127000" rIns="127000" bIns="127000" anchor="ctr"/>
          <a:lstStyle/>
          <a:p>
            <a:pPr lvl="0">
              <a:defRPr sz="1800">
                <a:solidFill>
                  <a:srgbClr val="000000"/>
                </a:solidFill>
              </a:defRPr>
            </a:pPr>
            <a:r>
              <a:rPr sz="4781">
                <a:solidFill>
                  <a:srgbClr val="FFFFFF"/>
                </a:solidFill>
              </a:rPr>
              <a:t>Title Text</a:t>
            </a:r>
          </a:p>
        </p:txBody>
      </p:sp>
      <p:sp>
        <p:nvSpPr>
          <p:cNvPr id="13" name="Shape 13"/>
          <p:cNvSpPr>
            <a:spLocks noGrp="1"/>
          </p:cNvSpPr>
          <p:nvPr>
            <p:ph type="body" idx="1"/>
          </p:nvPr>
        </p:nvSpPr>
        <p:spPr>
          <a:xfrm>
            <a:off x="141271" y="1116211"/>
            <a:ext cx="11788792" cy="4848820"/>
          </a:xfrm>
          <a:prstGeom prst="rect">
            <a:avLst/>
          </a:prstGeom>
          <a:ln w="12700">
            <a:miter lim="400000"/>
          </a:ln>
          <a:extLst>
            <a:ext uri="{C572A759-6A51-4108-AA02-DFA0A04FC94B}">
              <ma14:wrappingTextBoxFlag xmlns:ma14="http://schemas.microsoft.com/office/mac/drawingml/2011/main" xmlns="" val="1"/>
            </a:ext>
          </a:extLst>
        </p:spPr>
        <p:txBody>
          <a:bodyPr lIns="0" tIns="0" rIns="0" bIns="0"/>
          <a:lstStyle/>
          <a:p>
            <a:pPr lvl="0">
              <a:defRPr sz="1800"/>
            </a:pPr>
            <a:r>
              <a:rPr sz="2953"/>
              <a:t>Body Level One</a:t>
            </a:r>
          </a:p>
          <a:p>
            <a:pPr lvl="1">
              <a:defRPr sz="1800"/>
            </a:pPr>
            <a:r>
              <a:rPr sz="2953"/>
              <a:t>Body Level Two</a:t>
            </a:r>
          </a:p>
          <a:p>
            <a:pPr lvl="2">
              <a:defRPr sz="1800"/>
            </a:pPr>
            <a:r>
              <a:rPr sz="2953"/>
              <a:t>Body Level Three</a:t>
            </a:r>
          </a:p>
          <a:p>
            <a:pPr lvl="3">
              <a:defRPr sz="1800"/>
            </a:pPr>
            <a:r>
              <a:rPr sz="2953"/>
              <a:t>Body Level Four</a:t>
            </a:r>
          </a:p>
          <a:p>
            <a:pPr lvl="4">
              <a:defRPr sz="1800"/>
            </a:pPr>
            <a:r>
              <a:rPr sz="2953"/>
              <a:t>Body Level Five</a:t>
            </a:r>
          </a:p>
        </p:txBody>
      </p:sp>
      <p:sp>
        <p:nvSpPr>
          <p:cNvPr id="14" name="Shape 14"/>
          <p:cNvSpPr>
            <a:spLocks noGrp="1"/>
          </p:cNvSpPr>
          <p:nvPr>
            <p:ph type="sldNum" sz="quarter" idx="2"/>
          </p:nvPr>
        </p:nvSpPr>
        <p:spPr>
          <a:xfrm>
            <a:off x="11658035" y="6567394"/>
            <a:ext cx="198772" cy="194797"/>
          </a:xfrm>
          <a:prstGeom prst="rect">
            <a:avLst/>
          </a:prstGeom>
          <a:ln w="12700">
            <a:miter lim="400000"/>
          </a:ln>
        </p:spPr>
        <p:txBody>
          <a:bodyPr wrap="none" lIns="0" tIns="0" rIns="0" bIns="0">
            <a:spAutoFit/>
          </a:bodyPr>
          <a:lstStyle>
            <a:lvl1pPr algn="ctr" defTabSz="410751">
              <a:defRPr sz="1266">
                <a:solidFill>
                  <a:srgbClr val="003893"/>
                </a:solidFill>
                <a:latin typeface="Gill Sans"/>
                <a:ea typeface="Gill Sans"/>
                <a:cs typeface="Gill Sans"/>
                <a:sym typeface="Gill Sans"/>
              </a:defRPr>
            </a:lvl1pPr>
          </a:lstStyle>
          <a:p>
            <a:fld id="{3F03A6CE-FA7F-4521-8D91-BD78BED4306F}" type="slidenum">
              <a:rPr lang="en-US" smtClean="0"/>
              <a:t>‹#›</a:t>
            </a:fld>
            <a:endParaRPr lang="en-US"/>
          </a:p>
        </p:txBody>
      </p:sp>
      <p:sp>
        <p:nvSpPr>
          <p:cNvPr id="21" name="Shape 2"/>
          <p:cNvSpPr/>
          <p:nvPr/>
        </p:nvSpPr>
        <p:spPr>
          <a:xfrm>
            <a:off x="159024" y="678260"/>
            <a:ext cx="10280564" cy="45719"/>
          </a:xfrm>
          <a:prstGeom prst="rect">
            <a:avLst/>
          </a:prstGeom>
          <a:solidFill>
            <a:srgbClr val="191EA2"/>
          </a:solidFill>
          <a:ln w="25400" cap="flat">
            <a:solidFill>
              <a:srgbClr val="000000">
                <a:alpha val="0"/>
              </a:srgbClr>
            </a:solidFill>
            <a:prstDash val="solid"/>
            <a:miter lim="400000"/>
          </a:ln>
          <a:effectLst/>
        </p:spPr>
        <p:txBody>
          <a:bodyPr wrap="square" lIns="0" tIns="0" rIns="0" bIns="0" numCol="1" anchor="ctr">
            <a:noAutofit/>
          </a:bodyPr>
          <a:lstStyle/>
          <a:p>
            <a:pPr lvl="0" algn="ctr" defTabSz="410751">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200">
              <a:effectLst/>
            </a:endParaRPr>
          </a:p>
        </p:txBody>
      </p:sp>
      <p:grpSp>
        <p:nvGrpSpPr>
          <p:cNvPr id="6" name="Group 5">
            <a:extLst>
              <a:ext uri="{FF2B5EF4-FFF2-40B4-BE49-F238E27FC236}">
                <a16:creationId xmlns:a16="http://schemas.microsoft.com/office/drawing/2014/main" id="{651DB821-13AA-B64E-8CF7-B526F87D50D7}"/>
              </a:ext>
            </a:extLst>
          </p:cNvPr>
          <p:cNvGrpSpPr/>
          <p:nvPr userDrawn="1"/>
        </p:nvGrpSpPr>
        <p:grpSpPr>
          <a:xfrm>
            <a:off x="10503673" y="238594"/>
            <a:ext cx="1532042" cy="431257"/>
            <a:chOff x="9082762" y="2430761"/>
            <a:chExt cx="1902523" cy="694799"/>
          </a:xfrm>
        </p:grpSpPr>
        <p:pic>
          <p:nvPicPr>
            <p:cNvPr id="19" name="droppedImage.png"/>
            <p:cNvPicPr/>
            <p:nvPr/>
          </p:nvPicPr>
          <p:blipFill>
            <a:blip r:embed="rId5"/>
            <a:stretch>
              <a:fillRect/>
            </a:stretch>
          </p:blipFill>
          <p:spPr>
            <a:xfrm>
              <a:off x="10306629" y="2430761"/>
              <a:ext cx="678656" cy="694799"/>
            </a:xfrm>
            <a:prstGeom prst="rect">
              <a:avLst/>
            </a:prstGeom>
            <a:ln w="12700" cap="flat">
              <a:noFill/>
              <a:miter lim="400000"/>
            </a:ln>
            <a:effectLst/>
          </p:spPr>
        </p:pic>
        <p:pic>
          <p:nvPicPr>
            <p:cNvPr id="27" name="Picture 26"/>
            <p:cNvPicPr>
              <a:picLocks noChangeAspect="1"/>
            </p:cNvPicPr>
            <p:nvPr/>
          </p:nvPicPr>
          <p:blipFill>
            <a:blip r:embed="rId6"/>
            <a:stretch>
              <a:fillRect/>
            </a:stretch>
          </p:blipFill>
          <p:spPr>
            <a:xfrm>
              <a:off x="9082762" y="2430761"/>
              <a:ext cx="1025452" cy="694799"/>
            </a:xfrm>
            <a:prstGeom prst="rect">
              <a:avLst/>
            </a:prstGeom>
          </p:spPr>
        </p:pic>
        <p:cxnSp>
          <p:nvCxnSpPr>
            <p:cNvPr id="3" name="Straight Connector 2">
              <a:extLst>
                <a:ext uri="{FF2B5EF4-FFF2-40B4-BE49-F238E27FC236}">
                  <a16:creationId xmlns:a16="http://schemas.microsoft.com/office/drawing/2014/main" id="{FED036EF-15C7-594A-9336-DFC7BB927525}"/>
                </a:ext>
              </a:extLst>
            </p:cNvPr>
            <p:cNvCxnSpPr>
              <a:cxnSpLocks/>
            </p:cNvCxnSpPr>
            <p:nvPr userDrawn="1"/>
          </p:nvCxnSpPr>
          <p:spPr>
            <a:xfrm>
              <a:off x="10187796" y="2430761"/>
              <a:ext cx="0" cy="694799"/>
            </a:xfrm>
            <a:prstGeom prst="line">
              <a:avLst/>
            </a:prstGeom>
            <a:noFill/>
            <a:ln w="38100" cap="flat">
              <a:solidFill>
                <a:schemeClr val="accent1">
                  <a:lumMod val="75000"/>
                </a:schemeClr>
              </a:solidFill>
              <a:prstDash val="solid"/>
              <a:miter lim="400000"/>
            </a:ln>
            <a:effectLst/>
          </p:spPr>
          <p:style>
            <a:lnRef idx="0">
              <a:scrgbClr r="0" g="0" b="0"/>
            </a:lnRef>
            <a:fillRef idx="0">
              <a:scrgbClr r="0" g="0" b="0"/>
            </a:fillRef>
            <a:effectRef idx="0">
              <a:scrgbClr r="0" g="0" b="0"/>
            </a:effectRef>
            <a:fontRef idx="none"/>
          </p:style>
        </p:cxnSp>
      </p:grpSp>
    </p:spTree>
    <p:extLst>
      <p:ext uri="{BB962C8B-B14F-4D97-AF65-F5344CB8AC3E}">
        <p14:creationId xmlns:p14="http://schemas.microsoft.com/office/powerpoint/2010/main" val="970499467"/>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Lst>
  <p:transition spd="med"/>
  <p:txStyles>
    <p:titleStyle>
      <a:lvl1pPr defTabSz="410751" eaLnBrk="1" hangingPunct="1">
        <a:defRPr sz="4400" b="1">
          <a:solidFill>
            <a:srgbClr val="002060"/>
          </a:solidFill>
          <a:latin typeface="Arial"/>
          <a:ea typeface="+mn-ea"/>
          <a:cs typeface="Arial"/>
          <a:sym typeface="Gill Sans Light"/>
        </a:defRPr>
      </a:lvl1pPr>
      <a:lvl2pPr indent="160729" defTabSz="410751" eaLnBrk="1" hangingPunct="1">
        <a:defRPr sz="4781">
          <a:solidFill>
            <a:srgbClr val="FFFFFF"/>
          </a:solidFill>
          <a:latin typeface="+mn-lt"/>
          <a:ea typeface="+mn-ea"/>
          <a:cs typeface="+mn-cs"/>
          <a:sym typeface="Gill Sans Light"/>
        </a:defRPr>
      </a:lvl2pPr>
      <a:lvl3pPr indent="321457" defTabSz="410751" eaLnBrk="1" hangingPunct="1">
        <a:defRPr sz="4781">
          <a:solidFill>
            <a:srgbClr val="FFFFFF"/>
          </a:solidFill>
          <a:latin typeface="+mn-lt"/>
          <a:ea typeface="+mn-ea"/>
          <a:cs typeface="+mn-cs"/>
          <a:sym typeface="Gill Sans Light"/>
        </a:defRPr>
      </a:lvl3pPr>
      <a:lvl4pPr indent="482186" defTabSz="410751" eaLnBrk="1" hangingPunct="1">
        <a:defRPr sz="4781">
          <a:solidFill>
            <a:srgbClr val="FFFFFF"/>
          </a:solidFill>
          <a:latin typeface="+mn-lt"/>
          <a:ea typeface="+mn-ea"/>
          <a:cs typeface="+mn-cs"/>
          <a:sym typeface="Gill Sans Light"/>
        </a:defRPr>
      </a:lvl4pPr>
      <a:lvl5pPr indent="642915" defTabSz="410751" eaLnBrk="1" hangingPunct="1">
        <a:defRPr sz="4781">
          <a:solidFill>
            <a:srgbClr val="FFFFFF"/>
          </a:solidFill>
          <a:latin typeface="+mn-lt"/>
          <a:ea typeface="+mn-ea"/>
          <a:cs typeface="+mn-cs"/>
          <a:sym typeface="Gill Sans Light"/>
        </a:defRPr>
      </a:lvl5pPr>
      <a:lvl6pPr indent="803643" defTabSz="410751" eaLnBrk="1" hangingPunct="1">
        <a:defRPr sz="4781">
          <a:solidFill>
            <a:srgbClr val="FFFFFF"/>
          </a:solidFill>
          <a:latin typeface="+mn-lt"/>
          <a:ea typeface="+mn-ea"/>
          <a:cs typeface="+mn-cs"/>
          <a:sym typeface="Gill Sans Light"/>
        </a:defRPr>
      </a:lvl6pPr>
      <a:lvl7pPr indent="964372" defTabSz="410751" eaLnBrk="1" hangingPunct="1">
        <a:defRPr sz="4781">
          <a:solidFill>
            <a:srgbClr val="FFFFFF"/>
          </a:solidFill>
          <a:latin typeface="+mn-lt"/>
          <a:ea typeface="+mn-ea"/>
          <a:cs typeface="+mn-cs"/>
          <a:sym typeface="Gill Sans Light"/>
        </a:defRPr>
      </a:lvl7pPr>
      <a:lvl8pPr indent="1125101" defTabSz="410751" eaLnBrk="1" hangingPunct="1">
        <a:defRPr sz="4781">
          <a:solidFill>
            <a:srgbClr val="FFFFFF"/>
          </a:solidFill>
          <a:latin typeface="+mn-lt"/>
          <a:ea typeface="+mn-ea"/>
          <a:cs typeface="+mn-cs"/>
          <a:sym typeface="Gill Sans Light"/>
        </a:defRPr>
      </a:lvl8pPr>
      <a:lvl9pPr indent="1285829" defTabSz="410751" eaLnBrk="1" hangingPunct="1">
        <a:defRPr sz="4781">
          <a:solidFill>
            <a:srgbClr val="FFFFFF"/>
          </a:solidFill>
          <a:latin typeface="+mn-lt"/>
          <a:ea typeface="+mn-ea"/>
          <a:cs typeface="+mn-cs"/>
          <a:sym typeface="Gill Sans Light"/>
        </a:defRPr>
      </a:lvl9pPr>
    </p:titleStyle>
    <p:bodyStyle>
      <a:lvl1pPr marL="625056" indent="-401822" defTabSz="410751" eaLnBrk="1" hangingPunct="1">
        <a:spcBef>
          <a:spcPts val="844"/>
        </a:spcBef>
        <a:buSzPct val="100000"/>
        <a:buChar char="•"/>
        <a:defRPr sz="1969">
          <a:latin typeface="Arial"/>
          <a:ea typeface="+mn-ea"/>
          <a:cs typeface="Arial"/>
          <a:sym typeface="Gill Sans Light"/>
        </a:defRPr>
      </a:lvl1pPr>
      <a:lvl2pPr marL="937584" indent="-401822" defTabSz="410751" eaLnBrk="1" hangingPunct="1">
        <a:spcBef>
          <a:spcPts val="844"/>
        </a:spcBef>
        <a:buSzPct val="100000"/>
        <a:buChar char="•"/>
        <a:defRPr sz="1969">
          <a:latin typeface="Arial"/>
          <a:ea typeface="+mn-ea"/>
          <a:cs typeface="Arial"/>
          <a:sym typeface="Gill Sans Light"/>
        </a:defRPr>
      </a:lvl2pPr>
      <a:lvl3pPr marL="1250112" indent="-401822" defTabSz="410751" eaLnBrk="1" hangingPunct="1">
        <a:spcBef>
          <a:spcPts val="844"/>
        </a:spcBef>
        <a:buSzPct val="100000"/>
        <a:buChar char="•"/>
        <a:defRPr sz="1969">
          <a:latin typeface="Arial"/>
          <a:ea typeface="+mn-ea"/>
          <a:cs typeface="Arial"/>
          <a:sym typeface="Gill Sans Light"/>
        </a:defRPr>
      </a:lvl3pPr>
      <a:lvl4pPr marL="1562640" indent="-401822" defTabSz="410751" eaLnBrk="1" hangingPunct="1">
        <a:spcBef>
          <a:spcPts val="844"/>
        </a:spcBef>
        <a:buSzPct val="100000"/>
        <a:buChar char="•"/>
        <a:defRPr sz="1969">
          <a:latin typeface="Arial"/>
          <a:ea typeface="+mn-ea"/>
          <a:cs typeface="Arial"/>
          <a:sym typeface="Gill Sans Light"/>
        </a:defRPr>
      </a:lvl4pPr>
      <a:lvl5pPr marL="1875168" indent="-401822" defTabSz="410751" eaLnBrk="1" hangingPunct="1">
        <a:spcBef>
          <a:spcPts val="844"/>
        </a:spcBef>
        <a:buSzPct val="100000"/>
        <a:buChar char="•"/>
        <a:defRPr sz="1969">
          <a:latin typeface="Arial"/>
          <a:ea typeface="+mn-ea"/>
          <a:cs typeface="Arial"/>
          <a:sym typeface="Gill Sans Light"/>
        </a:defRPr>
      </a:lvl5pPr>
      <a:lvl6pPr marL="2125190" indent="-401822" defTabSz="410751" eaLnBrk="1" hangingPunct="1">
        <a:spcBef>
          <a:spcPts val="1687"/>
        </a:spcBef>
        <a:buSzPct val="171000"/>
        <a:buChar char="•"/>
        <a:defRPr sz="2953">
          <a:latin typeface="+mn-lt"/>
          <a:ea typeface="+mn-ea"/>
          <a:cs typeface="+mn-cs"/>
          <a:sym typeface="Gill Sans Light"/>
        </a:defRPr>
      </a:lvl6pPr>
      <a:lvl7pPr marL="2375212" indent="-401822" defTabSz="410751" eaLnBrk="1" hangingPunct="1">
        <a:spcBef>
          <a:spcPts val="1687"/>
        </a:spcBef>
        <a:buSzPct val="171000"/>
        <a:buChar char="•"/>
        <a:defRPr sz="2953">
          <a:latin typeface="+mn-lt"/>
          <a:ea typeface="+mn-ea"/>
          <a:cs typeface="+mn-cs"/>
          <a:sym typeface="Gill Sans Light"/>
        </a:defRPr>
      </a:lvl7pPr>
      <a:lvl8pPr marL="2625235" indent="-401822" defTabSz="410751" eaLnBrk="1" hangingPunct="1">
        <a:spcBef>
          <a:spcPts val="1687"/>
        </a:spcBef>
        <a:buSzPct val="171000"/>
        <a:buChar char="•"/>
        <a:defRPr sz="2953">
          <a:latin typeface="+mn-lt"/>
          <a:ea typeface="+mn-ea"/>
          <a:cs typeface="+mn-cs"/>
          <a:sym typeface="Gill Sans Light"/>
        </a:defRPr>
      </a:lvl8pPr>
      <a:lvl9pPr marL="2875257" indent="-401822" defTabSz="410751" eaLnBrk="1" hangingPunct="1">
        <a:spcBef>
          <a:spcPts val="1687"/>
        </a:spcBef>
        <a:buSzPct val="171000"/>
        <a:buChar char="•"/>
        <a:defRPr sz="2953">
          <a:latin typeface="+mn-lt"/>
          <a:ea typeface="+mn-ea"/>
          <a:cs typeface="+mn-cs"/>
          <a:sym typeface="Gill Sans Light"/>
        </a:defRPr>
      </a:lvl9pPr>
    </p:bodyStyle>
    <p:otherStyle>
      <a:lvl1pPr algn="ctr" defTabSz="410751" eaLnBrk="1" hangingPunct="1">
        <a:defRPr>
          <a:solidFill>
            <a:schemeClr val="tx1"/>
          </a:solidFill>
          <a:latin typeface="+mn-lt"/>
          <a:ea typeface="+mn-ea"/>
          <a:cs typeface="+mn-cs"/>
          <a:sym typeface="Gill Sans"/>
        </a:defRPr>
      </a:lvl1pPr>
      <a:lvl2pPr indent="160729" algn="ctr" defTabSz="410751" eaLnBrk="1" hangingPunct="1">
        <a:defRPr>
          <a:solidFill>
            <a:schemeClr val="tx1"/>
          </a:solidFill>
          <a:latin typeface="+mn-lt"/>
          <a:ea typeface="+mn-ea"/>
          <a:cs typeface="+mn-cs"/>
          <a:sym typeface="Gill Sans"/>
        </a:defRPr>
      </a:lvl2pPr>
      <a:lvl3pPr indent="321457" algn="ctr" defTabSz="410751" eaLnBrk="1" hangingPunct="1">
        <a:defRPr>
          <a:solidFill>
            <a:schemeClr val="tx1"/>
          </a:solidFill>
          <a:latin typeface="+mn-lt"/>
          <a:ea typeface="+mn-ea"/>
          <a:cs typeface="+mn-cs"/>
          <a:sym typeface="Gill Sans"/>
        </a:defRPr>
      </a:lvl3pPr>
      <a:lvl4pPr indent="482186" algn="ctr" defTabSz="410751" eaLnBrk="1" hangingPunct="1">
        <a:defRPr>
          <a:solidFill>
            <a:schemeClr val="tx1"/>
          </a:solidFill>
          <a:latin typeface="+mn-lt"/>
          <a:ea typeface="+mn-ea"/>
          <a:cs typeface="+mn-cs"/>
          <a:sym typeface="Gill Sans"/>
        </a:defRPr>
      </a:lvl4pPr>
      <a:lvl5pPr indent="642915" algn="ctr" defTabSz="410751" eaLnBrk="1" hangingPunct="1">
        <a:defRPr>
          <a:solidFill>
            <a:schemeClr val="tx1"/>
          </a:solidFill>
          <a:latin typeface="+mn-lt"/>
          <a:ea typeface="+mn-ea"/>
          <a:cs typeface="+mn-cs"/>
          <a:sym typeface="Gill Sans"/>
        </a:defRPr>
      </a:lvl5pPr>
      <a:lvl6pPr indent="803643" algn="ctr" defTabSz="410751" eaLnBrk="1" hangingPunct="1">
        <a:defRPr>
          <a:solidFill>
            <a:schemeClr val="tx1"/>
          </a:solidFill>
          <a:latin typeface="+mn-lt"/>
          <a:ea typeface="+mn-ea"/>
          <a:cs typeface="+mn-cs"/>
          <a:sym typeface="Gill Sans"/>
        </a:defRPr>
      </a:lvl6pPr>
      <a:lvl7pPr indent="964372" algn="ctr" defTabSz="410751" eaLnBrk="1" hangingPunct="1">
        <a:defRPr>
          <a:solidFill>
            <a:schemeClr val="tx1"/>
          </a:solidFill>
          <a:latin typeface="+mn-lt"/>
          <a:ea typeface="+mn-ea"/>
          <a:cs typeface="+mn-cs"/>
          <a:sym typeface="Gill Sans"/>
        </a:defRPr>
      </a:lvl7pPr>
      <a:lvl8pPr indent="1125101" algn="ctr" defTabSz="410751" eaLnBrk="1" hangingPunct="1">
        <a:defRPr>
          <a:solidFill>
            <a:schemeClr val="tx1"/>
          </a:solidFill>
          <a:latin typeface="+mn-lt"/>
          <a:ea typeface="+mn-ea"/>
          <a:cs typeface="+mn-cs"/>
          <a:sym typeface="Gill Sans"/>
        </a:defRPr>
      </a:lvl8pPr>
      <a:lvl9pPr indent="1285829" algn="ctr" defTabSz="410751" eaLnBrk="1" hangingPunct="1">
        <a:defRPr>
          <a:solidFill>
            <a:schemeClr val="tx1"/>
          </a:solidFill>
          <a:latin typeface="+mn-lt"/>
          <a:ea typeface="+mn-ea"/>
          <a:cs typeface="+mn-cs"/>
          <a:sym typeface="Gill San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11.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2.png"/><Relationship Id="rId7"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jpeg"/><Relationship Id="rId5" Type="http://schemas.openxmlformats.org/officeDocument/2006/relationships/image" Target="../media/image14.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20.png"/><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23.PNG"/><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26.png"/><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slide" Target="slide20.xm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slide" Target="slide20.xml"/><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4759CA-2406-3AA0-BDC5-51B94D18600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994A5D4-8A25-4F04-90AD-4AD6FAFDFF6A}"/>
              </a:ext>
            </a:extLst>
          </p:cNvPr>
          <p:cNvSpPr>
            <a:spLocks noGrp="1"/>
          </p:cNvSpPr>
          <p:nvPr>
            <p:ph type="title"/>
          </p:nvPr>
        </p:nvSpPr>
        <p:spPr>
          <a:xfrm>
            <a:off x="1271353" y="803349"/>
            <a:ext cx="10025970" cy="2321719"/>
          </a:xfrm>
        </p:spPr>
        <p:txBody>
          <a:bodyPr/>
          <a:lstStyle/>
          <a:p>
            <a:pPr marL="0" marR="0" algn="ctr">
              <a:lnSpc>
                <a:spcPct val="115000"/>
              </a:lnSpc>
              <a:spcBef>
                <a:spcPts val="1000"/>
              </a:spcBef>
              <a:spcAft>
                <a:spcPts val="0"/>
              </a:spcAft>
            </a:pPr>
            <a:r>
              <a:rPr lang="en-US" sz="3600" b="1" spc="-1" dirty="0">
                <a:solidFill>
                  <a:srgbClr val="002060"/>
                </a:solidFill>
                <a:cs typeface="+mn-cs"/>
              </a:rPr>
              <a:t>PASS : </a:t>
            </a:r>
            <a:br>
              <a:rPr lang="en-US" sz="3600" b="1" spc="-1" dirty="0">
                <a:solidFill>
                  <a:srgbClr val="002060"/>
                </a:solidFill>
                <a:cs typeface="+mn-cs"/>
              </a:rPr>
            </a:br>
            <a:r>
              <a:rPr lang="en-US" sz="3600" b="1" spc="-1" dirty="0">
                <a:solidFill>
                  <a:srgbClr val="002060"/>
                </a:solidFill>
                <a:cs typeface="+mn-cs"/>
              </a:rPr>
              <a:t>Physically-Aware Secure Software Execution</a:t>
            </a:r>
          </a:p>
        </p:txBody>
      </p:sp>
      <p:sp>
        <p:nvSpPr>
          <p:cNvPr id="3" name="TextBox 5">
            <a:extLst>
              <a:ext uri="{FF2B5EF4-FFF2-40B4-BE49-F238E27FC236}">
                <a16:creationId xmlns:a16="http://schemas.microsoft.com/office/drawing/2014/main" id="{8E4A54EE-293B-8805-4F2D-E64DE2154465}"/>
              </a:ext>
            </a:extLst>
          </p:cNvPr>
          <p:cNvSpPr txBox="1"/>
          <p:nvPr/>
        </p:nvSpPr>
        <p:spPr>
          <a:xfrm>
            <a:off x="2405743" y="3929901"/>
            <a:ext cx="7380514"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800" b="1" i="0" dirty="0">
                <a:solidFill>
                  <a:srgbClr val="000000"/>
                </a:solidFill>
                <a:effectLst/>
                <a:latin typeface="ArialMT"/>
              </a:rPr>
              <a:t>PIs: </a:t>
            </a:r>
            <a:r>
              <a:rPr lang="en-US" dirty="0">
                <a:solidFill>
                  <a:srgbClr val="000000"/>
                </a:solidFill>
                <a:latin typeface="ArialMT"/>
              </a:rPr>
              <a:t>Dr. </a:t>
            </a:r>
            <a:r>
              <a:rPr lang="en-US" sz="1800" b="0" i="0" dirty="0">
                <a:effectLst/>
                <a:latin typeface="ArialMT"/>
              </a:rPr>
              <a:t>Mark Tehranipoor (tehranipoor@ufl.edu),</a:t>
            </a:r>
            <a:br>
              <a:rPr lang="en-US" sz="1800" b="0" i="0" dirty="0">
                <a:effectLst/>
                <a:latin typeface="ArialMT"/>
              </a:rPr>
            </a:br>
            <a:r>
              <a:rPr lang="en-US" sz="1800" b="0" i="0" dirty="0">
                <a:effectLst/>
                <a:latin typeface="ArialMT"/>
              </a:rPr>
              <a:t>             Dr. </a:t>
            </a:r>
            <a:r>
              <a:rPr lang="en-US" sz="1800" b="0" i="0" dirty="0" err="1">
                <a:effectLst/>
                <a:latin typeface="ArialMT"/>
              </a:rPr>
              <a:t>Farimah</a:t>
            </a:r>
            <a:r>
              <a:rPr lang="en-US" sz="1800" b="0" i="0" dirty="0">
                <a:effectLst/>
                <a:latin typeface="ArialMT"/>
              </a:rPr>
              <a:t> </a:t>
            </a:r>
            <a:r>
              <a:rPr lang="en-US" sz="1800" b="0" i="0" dirty="0" err="1">
                <a:effectLst/>
                <a:latin typeface="ArialMT"/>
              </a:rPr>
              <a:t>Farahmandi</a:t>
            </a:r>
            <a:r>
              <a:rPr lang="en-US" sz="1800" b="0" i="0" dirty="0">
                <a:effectLst/>
                <a:latin typeface="ArialMT"/>
              </a:rPr>
              <a:t> (ffarahmandi@ufl.edu)</a:t>
            </a:r>
            <a:endParaRPr lang="en-US" i="1" spc="-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006422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0DB278-B46B-2B9F-04EC-3CC3E8633319}"/>
            </a:ext>
          </a:extLst>
        </p:cNvPr>
        <p:cNvGrpSpPr/>
        <p:nvPr/>
      </p:nvGrpSpPr>
      <p:grpSpPr>
        <a:xfrm>
          <a:off x="0" y="0"/>
          <a:ext cx="0" cy="0"/>
          <a:chOff x="0" y="0"/>
          <a:chExt cx="0" cy="0"/>
        </a:xfrm>
      </p:grpSpPr>
      <p:pic>
        <p:nvPicPr>
          <p:cNvPr id="2" name="Picture 2" descr="A diagram of a flowchart&#10;&#10;Description automatically generated">
            <a:extLst>
              <a:ext uri="{FF2B5EF4-FFF2-40B4-BE49-F238E27FC236}">
                <a16:creationId xmlns:a16="http://schemas.microsoft.com/office/drawing/2014/main" id="{D6740F88-F435-2EC1-3ED5-D637BAE4366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71706" y="1103680"/>
            <a:ext cx="3928290" cy="2711672"/>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3" name="Text Placeholder 2">
            <a:extLst>
              <a:ext uri="{FF2B5EF4-FFF2-40B4-BE49-F238E27FC236}">
                <a16:creationId xmlns:a16="http://schemas.microsoft.com/office/drawing/2014/main" id="{7215290B-741D-D66B-3818-8498D29CBEA2}"/>
              </a:ext>
            </a:extLst>
          </p:cNvPr>
          <p:cNvSpPr>
            <a:spLocks noGrp="1"/>
          </p:cNvSpPr>
          <p:nvPr>
            <p:ph type="body" idx="1"/>
          </p:nvPr>
        </p:nvSpPr>
        <p:spPr>
          <a:xfrm>
            <a:off x="447675" y="935520"/>
            <a:ext cx="10786090" cy="3798405"/>
          </a:xfrm>
        </p:spPr>
        <p:txBody>
          <a:bodyPr/>
          <a:lstStyle/>
          <a:p>
            <a:r>
              <a:rPr lang="en-US" b="1" dirty="0">
                <a:solidFill>
                  <a:schemeClr val="tx1"/>
                </a:solidFill>
              </a:rPr>
              <a:t>Laser Fault Injection</a:t>
            </a:r>
          </a:p>
          <a:p>
            <a:endParaRPr lang="en-US" b="1" dirty="0">
              <a:solidFill>
                <a:schemeClr val="tx1"/>
              </a:solidFill>
            </a:endParaRPr>
          </a:p>
          <a:p>
            <a:endParaRPr lang="en-US" b="1" dirty="0">
              <a:solidFill>
                <a:schemeClr val="tx1"/>
              </a:solidFill>
            </a:endParaRPr>
          </a:p>
          <a:p>
            <a:endParaRPr lang="en-US" b="1" dirty="0">
              <a:solidFill>
                <a:schemeClr val="tx1"/>
              </a:solidFill>
            </a:endParaRPr>
          </a:p>
          <a:p>
            <a:endParaRPr lang="en-US" b="1" dirty="0">
              <a:solidFill>
                <a:schemeClr val="tx1"/>
              </a:solidFill>
            </a:endParaRPr>
          </a:p>
          <a:p>
            <a:endParaRPr lang="en-US" b="1" dirty="0">
              <a:solidFill>
                <a:schemeClr val="tx1"/>
              </a:solidFill>
            </a:endParaRPr>
          </a:p>
        </p:txBody>
      </p:sp>
      <p:sp>
        <p:nvSpPr>
          <p:cNvPr id="4" name="Slide Number Placeholder 3">
            <a:extLst>
              <a:ext uri="{FF2B5EF4-FFF2-40B4-BE49-F238E27FC236}">
                <a16:creationId xmlns:a16="http://schemas.microsoft.com/office/drawing/2014/main" id="{6454BB5F-CA6F-D97F-D4E1-68676E72C73B}"/>
              </a:ext>
            </a:extLst>
          </p:cNvPr>
          <p:cNvSpPr>
            <a:spLocks noGrp="1"/>
          </p:cNvSpPr>
          <p:nvPr>
            <p:ph type="sldNum" sz="quarter" idx="12"/>
          </p:nvPr>
        </p:nvSpPr>
        <p:spPr/>
        <p:txBody>
          <a:bodyPr/>
          <a:lstStyle/>
          <a:p>
            <a:pPr marL="0" marR="0" lvl="0" indent="0" algn="ctr" defTabSz="410751" rtl="0" eaLnBrk="1" fontAlgn="auto" latinLnBrk="0" hangingPunct="1">
              <a:lnSpc>
                <a:spcPct val="100000"/>
              </a:lnSpc>
              <a:spcBef>
                <a:spcPts val="0"/>
              </a:spcBef>
              <a:spcAft>
                <a:spcPts val="0"/>
              </a:spcAft>
              <a:buClrTx/>
              <a:buSzTx/>
              <a:buFontTx/>
              <a:buNone/>
              <a:tabLst/>
              <a:defRPr/>
            </a:pPr>
            <a:fld id="{6A8AD225-F810-4DF5-BBF1-89B4135FB075}" type="slidenum">
              <a:rPr kumimoji="0" lang="en-US" sz="1266" b="0" i="0" u="none" strike="noStrike" kern="1200" cap="none" spc="0" normalizeH="0" baseline="0" noProof="0" smtClean="0">
                <a:ln>
                  <a:noFill/>
                </a:ln>
                <a:solidFill>
                  <a:srgbClr val="003893"/>
                </a:solidFill>
                <a:effectLst/>
                <a:uLnTx/>
                <a:uFillTx/>
                <a:latin typeface="Gill Sans"/>
                <a:sym typeface="Gill Sans"/>
              </a:rPr>
              <a:pPr marL="0" marR="0" lvl="0" indent="0" algn="ctr" defTabSz="410751" rtl="0" eaLnBrk="1" fontAlgn="auto" latinLnBrk="0" hangingPunct="1">
                <a:lnSpc>
                  <a:spcPct val="100000"/>
                </a:lnSpc>
                <a:spcBef>
                  <a:spcPts val="0"/>
                </a:spcBef>
                <a:spcAft>
                  <a:spcPts val="0"/>
                </a:spcAft>
                <a:buClrTx/>
                <a:buSzTx/>
                <a:buFontTx/>
                <a:buNone/>
                <a:tabLst/>
                <a:defRPr/>
              </a:pPr>
              <a:t>10</a:t>
            </a:fld>
            <a:endParaRPr kumimoji="0" lang="en-US" sz="1266" b="0" i="0" u="none" strike="noStrike" kern="1200" cap="none" spc="0" normalizeH="0" baseline="0" noProof="0" dirty="0">
              <a:ln>
                <a:noFill/>
              </a:ln>
              <a:solidFill>
                <a:srgbClr val="003893"/>
              </a:solidFill>
              <a:effectLst/>
              <a:uLnTx/>
              <a:uFillTx/>
              <a:latin typeface="Gill Sans"/>
              <a:sym typeface="Gill Sans"/>
            </a:endParaRPr>
          </a:p>
        </p:txBody>
      </p:sp>
      <p:pic>
        <p:nvPicPr>
          <p:cNvPr id="6" name="Picture 5" descr="A diagram of a red circle&#10;&#10;Description automatically generated">
            <a:extLst>
              <a:ext uri="{FF2B5EF4-FFF2-40B4-BE49-F238E27FC236}">
                <a16:creationId xmlns:a16="http://schemas.microsoft.com/office/drawing/2014/main" id="{B039CE78-3644-5E37-A99A-BC6D0F19D39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10737" y="1162878"/>
            <a:ext cx="2409638" cy="2531287"/>
          </a:xfrm>
          <a:prstGeom prst="rect">
            <a:avLst/>
          </a:prstGeom>
        </p:spPr>
      </p:pic>
      <p:pic>
        <p:nvPicPr>
          <p:cNvPr id="7" name="Picture 6" descr="A diagram of a power grid&#10;&#10;Description automatically generated">
            <a:extLst>
              <a:ext uri="{FF2B5EF4-FFF2-40B4-BE49-F238E27FC236}">
                <a16:creationId xmlns:a16="http://schemas.microsoft.com/office/drawing/2014/main" id="{C66A1735-6797-49C6-BFDF-16A79208E69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76168" y="3992218"/>
            <a:ext cx="4790784" cy="2566176"/>
          </a:xfrm>
          <a:prstGeom prst="rect">
            <a:avLst/>
          </a:prstGeom>
        </p:spPr>
      </p:pic>
      <p:sp>
        <p:nvSpPr>
          <p:cNvPr id="8" name="TextBox 7">
            <a:extLst>
              <a:ext uri="{FF2B5EF4-FFF2-40B4-BE49-F238E27FC236}">
                <a16:creationId xmlns:a16="http://schemas.microsoft.com/office/drawing/2014/main" id="{B9E01CE5-7900-D9A9-BCF4-3E0042363E47}"/>
              </a:ext>
            </a:extLst>
          </p:cNvPr>
          <p:cNvSpPr txBox="1"/>
          <p:nvPr/>
        </p:nvSpPr>
        <p:spPr>
          <a:xfrm>
            <a:off x="7515833" y="3715219"/>
            <a:ext cx="5319515" cy="28725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200" i="0" u="none" strike="noStrike" cap="none" spc="0" normalizeH="0" baseline="0" dirty="0">
                <a:ln>
                  <a:noFill/>
                </a:ln>
                <a:effectLst/>
                <a:uFillTx/>
                <a:latin typeface="Helvetica"/>
                <a:ea typeface="Helvetica"/>
                <a:cs typeface="Helvetica"/>
                <a:sym typeface="Helvetica"/>
              </a:rPr>
              <a:t>Laser Intensity can be modeled by a Gaussian distribution</a:t>
            </a:r>
          </a:p>
        </p:txBody>
      </p:sp>
      <p:sp>
        <p:nvSpPr>
          <p:cNvPr id="10" name="TextBox 9">
            <a:extLst>
              <a:ext uri="{FF2B5EF4-FFF2-40B4-BE49-F238E27FC236}">
                <a16:creationId xmlns:a16="http://schemas.microsoft.com/office/drawing/2014/main" id="{DDF0FD4E-C87E-B2FF-9AB0-294AD5A1C7AB}"/>
              </a:ext>
            </a:extLst>
          </p:cNvPr>
          <p:cNvSpPr txBox="1"/>
          <p:nvPr/>
        </p:nvSpPr>
        <p:spPr>
          <a:xfrm>
            <a:off x="1952813" y="3706513"/>
            <a:ext cx="6257924" cy="27699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pPr marL="0" marR="0" indent="0" algn="l" defTabSz="457200" rtl="0" fontAlgn="auto" latinLnBrk="1" hangingPunct="0">
              <a:lnSpc>
                <a:spcPct val="100000"/>
              </a:lnSpc>
              <a:spcBef>
                <a:spcPts val="0"/>
              </a:spcBef>
              <a:spcAft>
                <a:spcPts val="0"/>
              </a:spcAft>
              <a:buClrTx/>
              <a:buSzTx/>
              <a:buFontTx/>
              <a:buNone/>
              <a:tabLst/>
            </a:pPr>
            <a:r>
              <a:rPr lang="en-US" sz="1200" dirty="0">
                <a:latin typeface="Helvetica"/>
                <a:ea typeface="Helvetica"/>
                <a:cs typeface="Helvetica"/>
                <a:sym typeface="Helvetica"/>
              </a:rPr>
              <a:t>T</a:t>
            </a:r>
            <a:r>
              <a:rPr kumimoji="0" lang="en-US" sz="1200" i="0" u="none" strike="noStrike" cap="none" spc="0" normalizeH="0" baseline="0" dirty="0">
                <a:ln>
                  <a:noFill/>
                </a:ln>
                <a:effectLst/>
                <a:uFillTx/>
                <a:latin typeface="Helvetica"/>
                <a:ea typeface="Helvetica"/>
                <a:cs typeface="Helvetica"/>
                <a:sym typeface="Helvetica"/>
              </a:rPr>
              <a:t>ransient faults can be introduced by laser induced photocurrent</a:t>
            </a:r>
          </a:p>
        </p:txBody>
      </p:sp>
      <p:sp>
        <p:nvSpPr>
          <p:cNvPr id="11" name="TextBox 10">
            <a:extLst>
              <a:ext uri="{FF2B5EF4-FFF2-40B4-BE49-F238E27FC236}">
                <a16:creationId xmlns:a16="http://schemas.microsoft.com/office/drawing/2014/main" id="{96A597C9-AFD2-0300-6ED6-551EBA92D16C}"/>
              </a:ext>
            </a:extLst>
          </p:cNvPr>
          <p:cNvSpPr txBox="1"/>
          <p:nvPr/>
        </p:nvSpPr>
        <p:spPr>
          <a:xfrm>
            <a:off x="4386871" y="6485192"/>
            <a:ext cx="6257924" cy="27699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pPr marL="0" marR="0" indent="0" algn="l" defTabSz="457200" rtl="0" fontAlgn="auto" latinLnBrk="1" hangingPunct="0">
              <a:lnSpc>
                <a:spcPct val="100000"/>
              </a:lnSpc>
              <a:spcBef>
                <a:spcPts val="0"/>
              </a:spcBef>
              <a:spcAft>
                <a:spcPts val="0"/>
              </a:spcAft>
              <a:buClrTx/>
              <a:buSzTx/>
              <a:buFontTx/>
              <a:buNone/>
              <a:tabLst/>
            </a:pPr>
            <a:r>
              <a:rPr lang="en-US" sz="1200" dirty="0">
                <a:latin typeface="Helvetica"/>
                <a:ea typeface="Helvetica"/>
                <a:cs typeface="Helvetica"/>
                <a:sym typeface="Helvetica"/>
              </a:rPr>
              <a:t>SPICE model of a standard cell under Laser Fault Injection</a:t>
            </a:r>
            <a:endParaRPr kumimoji="0" lang="en-US" sz="1200" i="0" u="none" strike="noStrike" cap="none" spc="0" normalizeH="0" baseline="0" dirty="0">
              <a:ln>
                <a:noFill/>
              </a:ln>
              <a:effectLst/>
              <a:uFillTx/>
              <a:latin typeface="Helvetica"/>
              <a:ea typeface="Helvetica"/>
              <a:cs typeface="Helvetica"/>
              <a:sym typeface="Helvetica"/>
            </a:endParaRPr>
          </a:p>
        </p:txBody>
      </p:sp>
      <p:sp>
        <p:nvSpPr>
          <p:cNvPr id="13" name="Title 1">
            <a:extLst>
              <a:ext uri="{FF2B5EF4-FFF2-40B4-BE49-F238E27FC236}">
                <a16:creationId xmlns:a16="http://schemas.microsoft.com/office/drawing/2014/main" id="{6737C86D-9B06-1696-4E09-7AA6408D6EE1}"/>
              </a:ext>
            </a:extLst>
          </p:cNvPr>
          <p:cNvSpPr>
            <a:spLocks noGrp="1"/>
          </p:cNvSpPr>
          <p:nvPr>
            <p:ph type="title"/>
          </p:nvPr>
        </p:nvSpPr>
        <p:spPr>
          <a:xfrm>
            <a:off x="232229" y="29029"/>
            <a:ext cx="9508929" cy="752523"/>
          </a:xfrm>
        </p:spPr>
        <p:txBody>
          <a:bodyPr/>
          <a:lstStyle/>
          <a:p>
            <a:r>
              <a:rPr lang="en-US" sz="2800" dirty="0"/>
              <a:t>Task 1: FIA/SCA Modeling</a:t>
            </a:r>
          </a:p>
        </p:txBody>
      </p:sp>
    </p:spTree>
    <p:extLst>
      <p:ext uri="{BB962C8B-B14F-4D97-AF65-F5344CB8AC3E}">
        <p14:creationId xmlns:p14="http://schemas.microsoft.com/office/powerpoint/2010/main" val="39402943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F23E6E-492F-DF3F-9317-6311E4F966B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BC3E77D-B74D-7440-6A8F-EDD8778CFD28}"/>
              </a:ext>
            </a:extLst>
          </p:cNvPr>
          <p:cNvSpPr>
            <a:spLocks noGrp="1"/>
          </p:cNvSpPr>
          <p:nvPr>
            <p:ph type="title"/>
          </p:nvPr>
        </p:nvSpPr>
        <p:spPr>
          <a:xfrm>
            <a:off x="232229" y="29029"/>
            <a:ext cx="9508929" cy="752523"/>
          </a:xfrm>
        </p:spPr>
        <p:txBody>
          <a:bodyPr/>
          <a:lstStyle/>
          <a:p>
            <a:r>
              <a:rPr lang="en-US" sz="2800" dirty="0"/>
              <a:t>Task 1: FIA/SCA Modeling</a:t>
            </a:r>
          </a:p>
        </p:txBody>
      </p:sp>
      <p:sp>
        <p:nvSpPr>
          <p:cNvPr id="15" name="Content Placeholder 2">
            <a:extLst>
              <a:ext uri="{FF2B5EF4-FFF2-40B4-BE49-F238E27FC236}">
                <a16:creationId xmlns:a16="http://schemas.microsoft.com/office/drawing/2014/main" id="{E01D429B-2678-C257-8D75-6A56884D1099}"/>
              </a:ext>
            </a:extLst>
          </p:cNvPr>
          <p:cNvSpPr>
            <a:spLocks noGrp="1"/>
          </p:cNvSpPr>
          <p:nvPr>
            <p:ph idx="1"/>
          </p:nvPr>
        </p:nvSpPr>
        <p:spPr>
          <a:xfrm>
            <a:off x="200953" y="1252267"/>
            <a:ext cx="11790093" cy="5638611"/>
          </a:xfrm>
        </p:spPr>
        <p:txBody>
          <a:bodyPr/>
          <a:lstStyle/>
          <a:p>
            <a:pPr>
              <a:lnSpc>
                <a:spcPts val="2500"/>
              </a:lnSpc>
              <a:spcBef>
                <a:spcPts val="0"/>
              </a:spcBef>
              <a:buFont typeface="Arial" panose="020B0604020202020204" pitchFamily="34" charset="0"/>
              <a:buChar char="•"/>
            </a:pPr>
            <a:r>
              <a:rPr lang="en-US" altLang="zh-CN" sz="2000" dirty="0">
                <a:latin typeface="Arial" charset="0"/>
                <a:cs typeface="Arial" charset="0"/>
              </a:rPr>
              <a:t>Laser Fault Injection Modeling</a:t>
            </a:r>
          </a:p>
        </p:txBody>
      </p:sp>
      <p:pic>
        <p:nvPicPr>
          <p:cNvPr id="4" name="Picture 3">
            <a:extLst>
              <a:ext uri="{FF2B5EF4-FFF2-40B4-BE49-F238E27FC236}">
                <a16:creationId xmlns:a16="http://schemas.microsoft.com/office/drawing/2014/main" id="{C6DF844D-3D96-2C45-21B7-347E0C88458B}"/>
              </a:ext>
            </a:extLst>
          </p:cNvPr>
          <p:cNvPicPr>
            <a:picLocks noChangeAspect="1"/>
          </p:cNvPicPr>
          <p:nvPr/>
        </p:nvPicPr>
        <p:blipFill>
          <a:blip r:embed="rId3"/>
          <a:stretch>
            <a:fillRect/>
          </a:stretch>
        </p:blipFill>
        <p:spPr>
          <a:xfrm>
            <a:off x="161148" y="2595778"/>
            <a:ext cx="2982164" cy="3009955"/>
          </a:xfrm>
          <a:prstGeom prst="rect">
            <a:avLst/>
          </a:prstGeom>
        </p:spPr>
      </p:pic>
      <p:cxnSp>
        <p:nvCxnSpPr>
          <p:cNvPr id="6" name="Straight Arrow Connector 5">
            <a:extLst>
              <a:ext uri="{FF2B5EF4-FFF2-40B4-BE49-F238E27FC236}">
                <a16:creationId xmlns:a16="http://schemas.microsoft.com/office/drawing/2014/main" id="{76BA57DC-5783-663E-89C9-A7EAD073D574}"/>
              </a:ext>
            </a:extLst>
          </p:cNvPr>
          <p:cNvCxnSpPr>
            <a:cxnSpLocks/>
          </p:cNvCxnSpPr>
          <p:nvPr/>
        </p:nvCxnSpPr>
        <p:spPr>
          <a:xfrm flipV="1">
            <a:off x="2354656" y="2611908"/>
            <a:ext cx="788809" cy="544447"/>
          </a:xfrm>
          <a:prstGeom prst="straightConnector1">
            <a:avLst/>
          </a:prstGeom>
          <a:noFill/>
          <a:ln w="38100" cap="flat">
            <a:solidFill>
              <a:srgbClr val="000000"/>
            </a:solidFill>
            <a:prstDash val="solid"/>
            <a:miter lim="400000"/>
            <a:tailEnd type="triangle"/>
          </a:ln>
          <a:effectLst/>
        </p:spPr>
        <p:style>
          <a:lnRef idx="0">
            <a:scrgbClr r="0" g="0" b="0"/>
          </a:lnRef>
          <a:fillRef idx="0">
            <a:scrgbClr r="0" g="0" b="0"/>
          </a:fillRef>
          <a:effectRef idx="0">
            <a:scrgbClr r="0" g="0" b="0"/>
          </a:effectRef>
          <a:fontRef idx="none"/>
        </p:style>
      </p:cxnSp>
      <p:pic>
        <p:nvPicPr>
          <p:cNvPr id="11" name="图片 9">
            <a:extLst>
              <a:ext uri="{FF2B5EF4-FFF2-40B4-BE49-F238E27FC236}">
                <a16:creationId xmlns:a16="http://schemas.microsoft.com/office/drawing/2014/main" id="{5F9C2016-3DFD-10D7-C879-B0C269824275}"/>
              </a:ext>
            </a:extLst>
          </p:cNvPr>
          <p:cNvPicPr>
            <a:picLocks noChangeAspect="1"/>
          </p:cNvPicPr>
          <p:nvPr/>
        </p:nvPicPr>
        <p:blipFill>
          <a:blip r:embed="rId4"/>
          <a:stretch>
            <a:fillRect/>
          </a:stretch>
        </p:blipFill>
        <p:spPr>
          <a:xfrm>
            <a:off x="3225468" y="2252130"/>
            <a:ext cx="2419714" cy="475930"/>
          </a:xfrm>
          <a:prstGeom prst="rect">
            <a:avLst/>
          </a:prstGeom>
        </p:spPr>
      </p:pic>
      <p:pic>
        <p:nvPicPr>
          <p:cNvPr id="13" name="Picture 12">
            <a:extLst>
              <a:ext uri="{FF2B5EF4-FFF2-40B4-BE49-F238E27FC236}">
                <a16:creationId xmlns:a16="http://schemas.microsoft.com/office/drawing/2014/main" id="{3E6F1CA3-7B3B-8108-CA12-FB742B5D752F}"/>
              </a:ext>
            </a:extLst>
          </p:cNvPr>
          <p:cNvPicPr>
            <a:picLocks noChangeAspect="1"/>
          </p:cNvPicPr>
          <p:nvPr/>
        </p:nvPicPr>
        <p:blipFill>
          <a:blip r:embed="rId5"/>
          <a:stretch>
            <a:fillRect/>
          </a:stretch>
        </p:blipFill>
        <p:spPr>
          <a:xfrm>
            <a:off x="6447805" y="2098743"/>
            <a:ext cx="3172835" cy="2115223"/>
          </a:xfrm>
          <a:prstGeom prst="rect">
            <a:avLst/>
          </a:prstGeom>
        </p:spPr>
      </p:pic>
      <p:cxnSp>
        <p:nvCxnSpPr>
          <p:cNvPr id="16" name="Straight Arrow Connector 15">
            <a:extLst>
              <a:ext uri="{FF2B5EF4-FFF2-40B4-BE49-F238E27FC236}">
                <a16:creationId xmlns:a16="http://schemas.microsoft.com/office/drawing/2014/main" id="{B3C04026-0CBD-4581-94DA-E9FE6D343A04}"/>
              </a:ext>
            </a:extLst>
          </p:cNvPr>
          <p:cNvCxnSpPr>
            <a:cxnSpLocks/>
          </p:cNvCxnSpPr>
          <p:nvPr/>
        </p:nvCxnSpPr>
        <p:spPr>
          <a:xfrm>
            <a:off x="5797630" y="2486536"/>
            <a:ext cx="508403" cy="0"/>
          </a:xfrm>
          <a:prstGeom prst="straightConnector1">
            <a:avLst/>
          </a:prstGeom>
          <a:noFill/>
          <a:ln w="38100" cap="flat">
            <a:solidFill>
              <a:srgbClr val="000000"/>
            </a:solidFill>
            <a:prstDash val="solid"/>
            <a:miter lim="400000"/>
            <a:tailEnd type="triangle"/>
          </a:ln>
          <a:effectLst/>
        </p:spPr>
        <p:style>
          <a:lnRef idx="0">
            <a:scrgbClr r="0" g="0" b="0"/>
          </a:lnRef>
          <a:fillRef idx="0">
            <a:scrgbClr r="0" g="0" b="0"/>
          </a:fillRef>
          <a:effectRef idx="0">
            <a:scrgbClr r="0" g="0" b="0"/>
          </a:effectRef>
          <a:fontRef idx="none"/>
        </p:style>
      </p:cxnSp>
      <p:sp>
        <p:nvSpPr>
          <p:cNvPr id="18" name="Rectangle: Rounded Corners 17">
            <a:extLst>
              <a:ext uri="{FF2B5EF4-FFF2-40B4-BE49-F238E27FC236}">
                <a16:creationId xmlns:a16="http://schemas.microsoft.com/office/drawing/2014/main" id="{DF4E4E5C-ED94-5005-3228-A3FB587078D3}"/>
              </a:ext>
            </a:extLst>
          </p:cNvPr>
          <p:cNvSpPr/>
          <p:nvPr/>
        </p:nvSpPr>
        <p:spPr>
          <a:xfrm>
            <a:off x="10248354" y="2191419"/>
            <a:ext cx="1753694" cy="590233"/>
          </a:xfrm>
          <a:prstGeom prst="roundRect">
            <a:avLst/>
          </a:prstGeom>
          <a:blipFill rotWithShape="1">
            <a:blip r:embed="rId6"/>
            <a:srcRect/>
            <a:tile tx="0" ty="0" sx="100000" sy="100000" flip="none" algn="tl"/>
          </a:blipFill>
          <a:ln w="25400" cap="flat">
            <a:solidFill>
              <a:srgbClr val="000000"/>
            </a:solidFill>
            <a:prstDash val="solid"/>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1400"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rPr>
              <a:t>Repeat for all type of standard cells</a:t>
            </a:r>
          </a:p>
        </p:txBody>
      </p:sp>
      <p:cxnSp>
        <p:nvCxnSpPr>
          <p:cNvPr id="33" name="Straight Arrow Connector 32">
            <a:extLst>
              <a:ext uri="{FF2B5EF4-FFF2-40B4-BE49-F238E27FC236}">
                <a16:creationId xmlns:a16="http://schemas.microsoft.com/office/drawing/2014/main" id="{EF54321A-7B01-1833-4F0B-2A57D403CC35}"/>
              </a:ext>
            </a:extLst>
          </p:cNvPr>
          <p:cNvCxnSpPr>
            <a:cxnSpLocks/>
          </p:cNvCxnSpPr>
          <p:nvPr/>
        </p:nvCxnSpPr>
        <p:spPr>
          <a:xfrm>
            <a:off x="9620640" y="2509862"/>
            <a:ext cx="508403" cy="0"/>
          </a:xfrm>
          <a:prstGeom prst="straightConnector1">
            <a:avLst/>
          </a:prstGeom>
          <a:noFill/>
          <a:ln w="38100" cap="flat">
            <a:solidFill>
              <a:srgbClr val="000000"/>
            </a:solidFill>
            <a:prstDash val="solid"/>
            <a:miter lim="400000"/>
            <a:tailEnd type="triangle"/>
          </a:ln>
          <a:effectLst/>
        </p:spPr>
        <p:style>
          <a:lnRef idx="0">
            <a:scrgbClr r="0" g="0" b="0"/>
          </a:lnRef>
          <a:fillRef idx="0">
            <a:scrgbClr r="0" g="0" b="0"/>
          </a:fillRef>
          <a:effectRef idx="0">
            <a:scrgbClr r="0" g="0" b="0"/>
          </a:effectRef>
          <a:fontRef idx="none"/>
        </p:style>
      </p:cxnSp>
      <p:sp>
        <p:nvSpPr>
          <p:cNvPr id="34" name="Rectangle: Rounded Corners 33">
            <a:extLst>
              <a:ext uri="{FF2B5EF4-FFF2-40B4-BE49-F238E27FC236}">
                <a16:creationId xmlns:a16="http://schemas.microsoft.com/office/drawing/2014/main" id="{71042D7E-4CD9-2150-7789-BCBCF6D0F357}"/>
              </a:ext>
            </a:extLst>
          </p:cNvPr>
          <p:cNvSpPr/>
          <p:nvPr/>
        </p:nvSpPr>
        <p:spPr>
          <a:xfrm>
            <a:off x="9136024" y="4475782"/>
            <a:ext cx="2866024" cy="590233"/>
          </a:xfrm>
          <a:prstGeom prst="roundRect">
            <a:avLst/>
          </a:prstGeom>
          <a:blipFill rotWithShape="1">
            <a:blip r:embed="rId6"/>
            <a:srcRect/>
            <a:tile tx="0" ty="0" sx="100000" sy="100000" flip="none" algn="tl"/>
          </a:blipFill>
          <a:ln w="25400" cap="flat">
            <a:solidFill>
              <a:srgbClr val="000000"/>
            </a:solidFill>
            <a:prstDash val="solid"/>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1400"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rPr>
              <a:t>Substitute impacted cells’ current </a:t>
            </a:r>
          </a:p>
          <a:p>
            <a:pPr marL="0" marR="0" indent="0" algn="ctr" defTabSz="584200" rtl="0" fontAlgn="auto" latinLnBrk="1" hangingPunct="0">
              <a:lnSpc>
                <a:spcPct val="100000"/>
              </a:lnSpc>
              <a:spcBef>
                <a:spcPts val="0"/>
              </a:spcBef>
              <a:spcAft>
                <a:spcPts val="0"/>
              </a:spcAft>
              <a:buClrTx/>
              <a:buSzTx/>
              <a:buFontTx/>
              <a:buNone/>
              <a:tabLst/>
            </a:pPr>
            <a:r>
              <a:rPr kumimoji="0" lang="en-US" sz="1400"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rPr>
              <a:t>response with laser-impacted version</a:t>
            </a:r>
          </a:p>
        </p:txBody>
      </p:sp>
      <p:sp>
        <p:nvSpPr>
          <p:cNvPr id="35" name="Rectangle: Rounded Corners 34">
            <a:extLst>
              <a:ext uri="{FF2B5EF4-FFF2-40B4-BE49-F238E27FC236}">
                <a16:creationId xmlns:a16="http://schemas.microsoft.com/office/drawing/2014/main" id="{9536756E-BDBF-CA3B-3C0D-FB033FF04D56}"/>
              </a:ext>
            </a:extLst>
          </p:cNvPr>
          <p:cNvSpPr/>
          <p:nvPr/>
        </p:nvSpPr>
        <p:spPr>
          <a:xfrm>
            <a:off x="6504892" y="4476370"/>
            <a:ext cx="1902106" cy="590233"/>
          </a:xfrm>
          <a:prstGeom prst="roundRect">
            <a:avLst/>
          </a:prstGeom>
          <a:blipFill rotWithShape="1">
            <a:blip r:embed="rId6"/>
            <a:srcRect/>
            <a:tile tx="0" ty="0" sx="100000" sy="100000" flip="none" algn="tl"/>
          </a:blipFill>
          <a:ln w="25400" cap="flat">
            <a:solidFill>
              <a:srgbClr val="000000"/>
            </a:solidFill>
            <a:prstDash val="solid"/>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lang="en-US" sz="1400" dirty="0">
                <a:solidFill>
                  <a:srgbClr val="FFFFFF"/>
                </a:solidFill>
                <a:effectLst>
                  <a:outerShdw blurRad="38100" dist="12700" dir="5400000" rotWithShape="0">
                    <a:srgbClr val="000000">
                      <a:alpha val="50000"/>
                    </a:srgbClr>
                  </a:outerShdw>
                </a:effectLst>
                <a:latin typeface="Gill Sans"/>
                <a:ea typeface="Gill Sans"/>
                <a:cs typeface="Gill Sans"/>
                <a:sym typeface="Gill Sans"/>
              </a:rPr>
              <a:t>Voltage drop simulation on the layout</a:t>
            </a:r>
            <a:endParaRPr kumimoji="0" lang="en-US" sz="1400"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cxnSp>
        <p:nvCxnSpPr>
          <p:cNvPr id="37" name="Straight Arrow Connector 36">
            <a:extLst>
              <a:ext uri="{FF2B5EF4-FFF2-40B4-BE49-F238E27FC236}">
                <a16:creationId xmlns:a16="http://schemas.microsoft.com/office/drawing/2014/main" id="{B6B7488F-6CE3-9C95-4C3F-201604D0D410}"/>
              </a:ext>
            </a:extLst>
          </p:cNvPr>
          <p:cNvCxnSpPr/>
          <p:nvPr/>
        </p:nvCxnSpPr>
        <p:spPr>
          <a:xfrm>
            <a:off x="11125201" y="2884131"/>
            <a:ext cx="0" cy="1507088"/>
          </a:xfrm>
          <a:prstGeom prst="straightConnector1">
            <a:avLst/>
          </a:prstGeom>
          <a:noFill/>
          <a:ln w="38100" cap="flat">
            <a:solidFill>
              <a:srgbClr val="000000"/>
            </a:solidFill>
            <a:prstDash val="solid"/>
            <a:miter lim="400000"/>
            <a:tailEnd type="triangle"/>
          </a:ln>
          <a:effectLst/>
        </p:spPr>
        <p:style>
          <a:lnRef idx="0">
            <a:scrgbClr r="0" g="0" b="0"/>
          </a:lnRef>
          <a:fillRef idx="0">
            <a:scrgbClr r="0" g="0" b="0"/>
          </a:fillRef>
          <a:effectRef idx="0">
            <a:scrgbClr r="0" g="0" b="0"/>
          </a:effectRef>
          <a:fontRef idx="none"/>
        </p:style>
      </p:cxnSp>
      <p:cxnSp>
        <p:nvCxnSpPr>
          <p:cNvPr id="39" name="Straight Arrow Connector 38">
            <a:extLst>
              <a:ext uri="{FF2B5EF4-FFF2-40B4-BE49-F238E27FC236}">
                <a16:creationId xmlns:a16="http://schemas.microsoft.com/office/drawing/2014/main" id="{0D389C8C-FAA6-21D7-6121-652FD0088942}"/>
              </a:ext>
            </a:extLst>
          </p:cNvPr>
          <p:cNvCxnSpPr/>
          <p:nvPr/>
        </p:nvCxnSpPr>
        <p:spPr>
          <a:xfrm flipH="1">
            <a:off x="8475538" y="4770898"/>
            <a:ext cx="569167" cy="0"/>
          </a:xfrm>
          <a:prstGeom prst="straightConnector1">
            <a:avLst/>
          </a:prstGeom>
          <a:noFill/>
          <a:ln w="38100" cap="flat">
            <a:solidFill>
              <a:srgbClr val="000000"/>
            </a:solidFill>
            <a:prstDash val="solid"/>
            <a:miter lim="400000"/>
            <a:tailEnd type="triangle"/>
          </a:ln>
          <a:effectLst/>
        </p:spPr>
        <p:style>
          <a:lnRef idx="0">
            <a:scrgbClr r="0" g="0" b="0"/>
          </a:lnRef>
          <a:fillRef idx="0">
            <a:scrgbClr r="0" g="0" b="0"/>
          </a:fillRef>
          <a:effectRef idx="0">
            <a:scrgbClr r="0" g="0" b="0"/>
          </a:effectRef>
          <a:fontRef idx="none"/>
        </p:style>
      </p:cxnSp>
      <p:cxnSp>
        <p:nvCxnSpPr>
          <p:cNvPr id="40" name="Straight Arrow Connector 39">
            <a:extLst>
              <a:ext uri="{FF2B5EF4-FFF2-40B4-BE49-F238E27FC236}">
                <a16:creationId xmlns:a16="http://schemas.microsoft.com/office/drawing/2014/main" id="{397313AD-3344-DDBA-E00C-FE33442E826F}"/>
              </a:ext>
            </a:extLst>
          </p:cNvPr>
          <p:cNvCxnSpPr/>
          <p:nvPr/>
        </p:nvCxnSpPr>
        <p:spPr>
          <a:xfrm flipH="1">
            <a:off x="5853723" y="4770898"/>
            <a:ext cx="569167" cy="0"/>
          </a:xfrm>
          <a:prstGeom prst="straightConnector1">
            <a:avLst/>
          </a:prstGeom>
          <a:noFill/>
          <a:ln w="38100" cap="flat">
            <a:solidFill>
              <a:srgbClr val="000000"/>
            </a:solidFill>
            <a:prstDash val="solid"/>
            <a:miter lim="400000"/>
            <a:tailEnd type="triangle"/>
          </a:ln>
          <a:effectLst/>
        </p:spPr>
        <p:style>
          <a:lnRef idx="0">
            <a:scrgbClr r="0" g="0" b="0"/>
          </a:lnRef>
          <a:fillRef idx="0">
            <a:scrgbClr r="0" g="0" b="0"/>
          </a:fillRef>
          <a:effectRef idx="0">
            <a:scrgbClr r="0" g="0" b="0"/>
          </a:effectRef>
          <a:fontRef idx="none"/>
        </p:style>
      </p:cxnSp>
      <p:grpSp>
        <p:nvGrpSpPr>
          <p:cNvPr id="50" name="Group 49">
            <a:extLst>
              <a:ext uri="{FF2B5EF4-FFF2-40B4-BE49-F238E27FC236}">
                <a16:creationId xmlns:a16="http://schemas.microsoft.com/office/drawing/2014/main" id="{EAB08648-27BE-2E2B-3371-3DE401F73195}"/>
              </a:ext>
            </a:extLst>
          </p:cNvPr>
          <p:cNvGrpSpPr/>
          <p:nvPr/>
        </p:nvGrpSpPr>
        <p:grpSpPr>
          <a:xfrm>
            <a:off x="3279655" y="3166530"/>
            <a:ext cx="2736435" cy="2449378"/>
            <a:chOff x="249350" y="934643"/>
            <a:chExt cx="5455747" cy="5346655"/>
          </a:xfrm>
        </p:grpSpPr>
        <p:pic>
          <p:nvPicPr>
            <p:cNvPr id="42" name="Picture 41">
              <a:extLst>
                <a:ext uri="{FF2B5EF4-FFF2-40B4-BE49-F238E27FC236}">
                  <a16:creationId xmlns:a16="http://schemas.microsoft.com/office/drawing/2014/main" id="{8AF37D36-5729-1CB9-E4C5-374F3FF08C96}"/>
                </a:ext>
              </a:extLst>
            </p:cNvPr>
            <p:cNvPicPr>
              <a:picLocks noChangeAspect="1"/>
            </p:cNvPicPr>
            <p:nvPr/>
          </p:nvPicPr>
          <p:blipFill>
            <a:blip r:embed="rId7"/>
            <a:stretch>
              <a:fillRect/>
            </a:stretch>
          </p:blipFill>
          <p:spPr>
            <a:xfrm>
              <a:off x="249350" y="934643"/>
              <a:ext cx="5017443" cy="5346655"/>
            </a:xfrm>
            <a:prstGeom prst="rect">
              <a:avLst/>
            </a:prstGeom>
          </p:spPr>
        </p:pic>
        <p:grpSp>
          <p:nvGrpSpPr>
            <p:cNvPr id="43" name="Group 42">
              <a:extLst>
                <a:ext uri="{FF2B5EF4-FFF2-40B4-BE49-F238E27FC236}">
                  <a16:creationId xmlns:a16="http://schemas.microsoft.com/office/drawing/2014/main" id="{5AEEB7A7-CB35-DED0-6DE3-475BBBF84C9A}"/>
                </a:ext>
              </a:extLst>
            </p:cNvPr>
            <p:cNvGrpSpPr/>
            <p:nvPr/>
          </p:nvGrpSpPr>
          <p:grpSpPr>
            <a:xfrm>
              <a:off x="4068878" y="1182194"/>
              <a:ext cx="1636219" cy="1886964"/>
              <a:chOff x="2723923" y="2330450"/>
              <a:chExt cx="2012908" cy="2321379"/>
            </a:xfrm>
          </p:grpSpPr>
          <p:pic>
            <p:nvPicPr>
              <p:cNvPr id="44" name="Picture 43">
                <a:extLst>
                  <a:ext uri="{FF2B5EF4-FFF2-40B4-BE49-F238E27FC236}">
                    <a16:creationId xmlns:a16="http://schemas.microsoft.com/office/drawing/2014/main" id="{BE5B2FD9-7FF5-FCB2-9075-E2315ACA32D8}"/>
                  </a:ext>
                </a:extLst>
              </p:cNvPr>
              <p:cNvPicPr>
                <a:picLocks noChangeAspect="1"/>
              </p:cNvPicPr>
              <p:nvPr/>
            </p:nvPicPr>
            <p:blipFill>
              <a:blip r:embed="rId8"/>
              <a:stretch>
                <a:fillRect/>
              </a:stretch>
            </p:blipFill>
            <p:spPr>
              <a:xfrm>
                <a:off x="2723923" y="2330450"/>
                <a:ext cx="2012908" cy="2321379"/>
              </a:xfrm>
              <a:prstGeom prst="rect">
                <a:avLst/>
              </a:prstGeom>
            </p:spPr>
          </p:pic>
          <p:sp>
            <p:nvSpPr>
              <p:cNvPr id="45" name="Rectangle 44">
                <a:extLst>
                  <a:ext uri="{FF2B5EF4-FFF2-40B4-BE49-F238E27FC236}">
                    <a16:creationId xmlns:a16="http://schemas.microsoft.com/office/drawing/2014/main" id="{F105DC0C-B95F-4A46-3736-4BDC32570DE4}"/>
                  </a:ext>
                </a:extLst>
              </p:cNvPr>
              <p:cNvSpPr/>
              <p:nvPr/>
            </p:nvSpPr>
            <p:spPr>
              <a:xfrm>
                <a:off x="4267200" y="2844435"/>
                <a:ext cx="123371" cy="225703"/>
              </a:xfrm>
              <a:prstGeom prst="rect">
                <a:avLst/>
              </a:prstGeom>
              <a:solidFill>
                <a:srgbClr val="FF0000"/>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321457" rtl="0" fontAlgn="auto" latinLnBrk="0" hangingPunct="0">
                  <a:lnSpc>
                    <a:spcPct val="100000"/>
                  </a:lnSpc>
                  <a:spcBef>
                    <a:spcPts val="0"/>
                  </a:spcBef>
                  <a:spcAft>
                    <a:spcPts val="0"/>
                  </a:spcAft>
                  <a:buClrTx/>
                  <a:buSzTx/>
                  <a:buFontTx/>
                  <a:buNone/>
                  <a:tabLst/>
                </a:pPr>
                <a:endParaRPr kumimoji="0" lang="en-US" sz="800" b="0" i="0" u="none" strike="noStrike" cap="none" spc="0" normalizeH="0" baseline="0">
                  <a:ln>
                    <a:noFill/>
                  </a:ln>
                  <a:solidFill>
                    <a:srgbClr val="000000"/>
                  </a:solidFill>
                  <a:effectLst/>
                  <a:uFillTx/>
                  <a:latin typeface="Arial" panose="020B0604020202020204" pitchFamily="34" charset="0"/>
                  <a:cs typeface="Arial" panose="020B0604020202020204" pitchFamily="34" charset="0"/>
                  <a:sym typeface="Gill Sans Light"/>
                </a:endParaRPr>
              </a:p>
            </p:txBody>
          </p:sp>
          <p:sp>
            <p:nvSpPr>
              <p:cNvPr id="46" name="Rectangle 45">
                <a:extLst>
                  <a:ext uri="{FF2B5EF4-FFF2-40B4-BE49-F238E27FC236}">
                    <a16:creationId xmlns:a16="http://schemas.microsoft.com/office/drawing/2014/main" id="{6BDEC1E2-AA7E-D431-D5EF-BCCF8BC47C39}"/>
                  </a:ext>
                </a:extLst>
              </p:cNvPr>
              <p:cNvSpPr/>
              <p:nvPr/>
            </p:nvSpPr>
            <p:spPr>
              <a:xfrm>
                <a:off x="3955143" y="3134721"/>
                <a:ext cx="123371" cy="225703"/>
              </a:xfrm>
              <a:prstGeom prst="rect">
                <a:avLst/>
              </a:prstGeom>
              <a:solidFill>
                <a:srgbClr val="FF0000"/>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321457" rtl="0" fontAlgn="auto" latinLnBrk="0" hangingPunct="0">
                  <a:lnSpc>
                    <a:spcPct val="100000"/>
                  </a:lnSpc>
                  <a:spcBef>
                    <a:spcPts val="0"/>
                  </a:spcBef>
                  <a:spcAft>
                    <a:spcPts val="0"/>
                  </a:spcAft>
                  <a:buClrTx/>
                  <a:buSzTx/>
                  <a:buFontTx/>
                  <a:buNone/>
                  <a:tabLst/>
                </a:pPr>
                <a:endParaRPr kumimoji="0" lang="en-US" sz="800" b="0" i="0" u="none" strike="noStrike" cap="none" spc="0" normalizeH="0" baseline="0">
                  <a:ln>
                    <a:noFill/>
                  </a:ln>
                  <a:solidFill>
                    <a:srgbClr val="000000"/>
                  </a:solidFill>
                  <a:effectLst/>
                  <a:uFillTx/>
                  <a:latin typeface="Arial" panose="020B0604020202020204" pitchFamily="34" charset="0"/>
                  <a:cs typeface="Arial" panose="020B0604020202020204" pitchFamily="34" charset="0"/>
                  <a:sym typeface="Gill Sans Light"/>
                </a:endParaRPr>
              </a:p>
            </p:txBody>
          </p:sp>
        </p:grpSp>
        <p:sp>
          <p:nvSpPr>
            <p:cNvPr id="47" name="Oval 46">
              <a:extLst>
                <a:ext uri="{FF2B5EF4-FFF2-40B4-BE49-F238E27FC236}">
                  <a16:creationId xmlns:a16="http://schemas.microsoft.com/office/drawing/2014/main" id="{43DB6367-BFF8-A662-F0A7-8EFF01E11B92}"/>
                </a:ext>
              </a:extLst>
            </p:cNvPr>
            <p:cNvSpPr/>
            <p:nvPr/>
          </p:nvSpPr>
          <p:spPr>
            <a:xfrm>
              <a:off x="4944496" y="1547146"/>
              <a:ext cx="529683" cy="529683"/>
            </a:xfrm>
            <a:prstGeom prst="ellipse">
              <a:avLst/>
            </a:prstGeom>
            <a:noFill/>
            <a:ln>
              <a:solidFill>
                <a:srgbClr val="FF0000"/>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cxnSp>
          <p:nvCxnSpPr>
            <p:cNvPr id="48" name="Straight Connector 47">
              <a:extLst>
                <a:ext uri="{FF2B5EF4-FFF2-40B4-BE49-F238E27FC236}">
                  <a16:creationId xmlns:a16="http://schemas.microsoft.com/office/drawing/2014/main" id="{EA67C1D5-1C81-DCF3-69FC-B23E801FD554}"/>
                </a:ext>
              </a:extLst>
            </p:cNvPr>
            <p:cNvCxnSpPr>
              <a:cxnSpLocks/>
            </p:cNvCxnSpPr>
            <p:nvPr/>
          </p:nvCxnSpPr>
          <p:spPr>
            <a:xfrm flipV="1">
              <a:off x="2694269" y="1542122"/>
              <a:ext cx="2375423" cy="1426614"/>
            </a:xfrm>
            <a:prstGeom prst="line">
              <a:avLst/>
            </a:prstGeom>
            <a:ln w="19050">
              <a:solidFill>
                <a:schemeClr val="bg1"/>
              </a:solidFill>
            </a:ln>
          </p:spPr>
          <p:style>
            <a:lnRef idx="1">
              <a:schemeClr val="dk1"/>
            </a:lnRef>
            <a:fillRef idx="0">
              <a:schemeClr val="dk1"/>
            </a:fillRef>
            <a:effectRef idx="0">
              <a:schemeClr val="dk1"/>
            </a:effectRef>
            <a:fontRef idx="minor">
              <a:schemeClr val="tx1"/>
            </a:fontRef>
          </p:style>
        </p:cxnSp>
        <p:cxnSp>
          <p:nvCxnSpPr>
            <p:cNvPr id="49" name="Straight Connector 48">
              <a:extLst>
                <a:ext uri="{FF2B5EF4-FFF2-40B4-BE49-F238E27FC236}">
                  <a16:creationId xmlns:a16="http://schemas.microsoft.com/office/drawing/2014/main" id="{33F85957-C900-2DF8-9C9D-009F3C18C13E}"/>
                </a:ext>
              </a:extLst>
            </p:cNvPr>
            <p:cNvCxnSpPr>
              <a:cxnSpLocks/>
            </p:cNvCxnSpPr>
            <p:nvPr/>
          </p:nvCxnSpPr>
          <p:spPr>
            <a:xfrm flipV="1">
              <a:off x="2694269" y="2076829"/>
              <a:ext cx="2629082" cy="891907"/>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3" name="TextBox 2">
            <a:extLst>
              <a:ext uri="{FF2B5EF4-FFF2-40B4-BE49-F238E27FC236}">
                <a16:creationId xmlns:a16="http://schemas.microsoft.com/office/drawing/2014/main" id="{661C052C-3589-3E16-AEBD-A019D2590152}"/>
              </a:ext>
            </a:extLst>
          </p:cNvPr>
          <p:cNvSpPr txBox="1"/>
          <p:nvPr/>
        </p:nvSpPr>
        <p:spPr>
          <a:xfrm>
            <a:off x="5595606" y="5920784"/>
            <a:ext cx="3430144" cy="28725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200" b="1" i="0" u="none" strike="noStrike" cap="none" spc="0" normalizeH="0" baseline="0" dirty="0">
                <a:ln>
                  <a:noFill/>
                </a:ln>
                <a:effectLst/>
                <a:uFillTx/>
                <a:latin typeface="Helvetica"/>
                <a:ea typeface="Helvetica"/>
                <a:cs typeface="Helvetica"/>
                <a:sym typeface="Helvetica"/>
              </a:rPr>
              <a:t>Laser fault modeling</a:t>
            </a:r>
          </a:p>
        </p:txBody>
      </p:sp>
    </p:spTree>
    <p:extLst>
      <p:ext uri="{BB962C8B-B14F-4D97-AF65-F5344CB8AC3E}">
        <p14:creationId xmlns:p14="http://schemas.microsoft.com/office/powerpoint/2010/main" val="177055985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0E65DE62-6D47-7EC8-CEB9-D6FBD91F1FC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8C22EC-E86F-C95F-3B5B-6344768863E9}"/>
              </a:ext>
            </a:extLst>
          </p:cNvPr>
          <p:cNvSpPr>
            <a:spLocks noGrp="1"/>
          </p:cNvSpPr>
          <p:nvPr>
            <p:ph type="title"/>
          </p:nvPr>
        </p:nvSpPr>
        <p:spPr>
          <a:xfrm>
            <a:off x="232229" y="29029"/>
            <a:ext cx="9508929" cy="752523"/>
          </a:xfrm>
        </p:spPr>
        <p:txBody>
          <a:bodyPr/>
          <a:lstStyle/>
          <a:p>
            <a:r>
              <a:rPr lang="en-US" sz="2800" dirty="0"/>
              <a:t>Task 1: FIA/SCA Modeling</a:t>
            </a:r>
          </a:p>
        </p:txBody>
      </p:sp>
      <p:sp>
        <p:nvSpPr>
          <p:cNvPr id="15" name="Content Placeholder 2">
            <a:extLst>
              <a:ext uri="{FF2B5EF4-FFF2-40B4-BE49-F238E27FC236}">
                <a16:creationId xmlns:a16="http://schemas.microsoft.com/office/drawing/2014/main" id="{9E1096FC-0127-AF7E-3D17-50AF522DE19B}"/>
              </a:ext>
            </a:extLst>
          </p:cNvPr>
          <p:cNvSpPr>
            <a:spLocks noGrp="1"/>
          </p:cNvSpPr>
          <p:nvPr>
            <p:ph idx="1"/>
          </p:nvPr>
        </p:nvSpPr>
        <p:spPr>
          <a:xfrm>
            <a:off x="211955" y="883486"/>
            <a:ext cx="11790093" cy="5638611"/>
          </a:xfrm>
        </p:spPr>
        <p:txBody>
          <a:bodyPr/>
          <a:lstStyle/>
          <a:p>
            <a:pPr>
              <a:lnSpc>
                <a:spcPts val="2500"/>
              </a:lnSpc>
              <a:spcBef>
                <a:spcPts val="0"/>
              </a:spcBef>
              <a:buFont typeface="Arial" panose="020B0604020202020204" pitchFamily="34" charset="0"/>
              <a:buChar char="•"/>
            </a:pPr>
            <a:r>
              <a:rPr lang="en-US" altLang="zh-CN" sz="2000" dirty="0">
                <a:latin typeface="Arial" charset="0"/>
                <a:ea typeface="Arial" charset="0"/>
                <a:cs typeface="Arial" charset="0"/>
              </a:rPr>
              <a:t>Example: laser fault-injection modeling from layout info</a:t>
            </a:r>
          </a:p>
          <a:p>
            <a:pPr lvl="1">
              <a:lnSpc>
                <a:spcPts val="2500"/>
              </a:lnSpc>
              <a:spcBef>
                <a:spcPts val="0"/>
              </a:spcBef>
              <a:buFont typeface="Arial" panose="020B0604020202020204" pitchFamily="34" charset="0"/>
              <a:buChar char="•"/>
            </a:pPr>
            <a:r>
              <a:rPr lang="en-US" altLang="zh-CN" sz="1600" b="0" dirty="0">
                <a:latin typeface="Arial" charset="0"/>
                <a:ea typeface="Arial" charset="0"/>
                <a:cs typeface="Arial" charset="0"/>
              </a:rPr>
              <a:t>Laser effect can be modeled as extra current sources in SPICE simulations, then applied in dynamic IR drop simulations (result: build a connection between </a:t>
            </a:r>
            <a:r>
              <a:rPr lang="en-US" altLang="zh-CN" sz="1600" b="0" u="sng" dirty="0">
                <a:latin typeface="Arial" charset="0"/>
                <a:ea typeface="Arial" charset="0"/>
                <a:cs typeface="Arial" charset="0"/>
              </a:rPr>
              <a:t>laser intensity per cell</a:t>
            </a:r>
            <a:r>
              <a:rPr lang="en-US" altLang="zh-CN" sz="1600" b="0" dirty="0">
                <a:latin typeface="Arial" charset="0"/>
                <a:ea typeface="Arial" charset="0"/>
                <a:cs typeface="Arial" charset="0"/>
              </a:rPr>
              <a:t> and </a:t>
            </a:r>
            <a:r>
              <a:rPr lang="en-US" altLang="zh-CN" sz="1600" b="0" u="sng" dirty="0">
                <a:latin typeface="Arial" charset="0"/>
                <a:ea typeface="Arial" charset="0"/>
                <a:cs typeface="Arial" charset="0"/>
              </a:rPr>
              <a:t>cell’s accurate current demand</a:t>
            </a:r>
            <a:r>
              <a:rPr lang="en-US" altLang="zh-CN" sz="1600" b="0" dirty="0">
                <a:latin typeface="Arial" charset="0"/>
                <a:ea typeface="Arial" charset="0"/>
                <a:cs typeface="Arial" charset="0"/>
              </a:rPr>
              <a:t>)</a:t>
            </a:r>
          </a:p>
          <a:p>
            <a:pPr lvl="1">
              <a:lnSpc>
                <a:spcPts val="2500"/>
              </a:lnSpc>
              <a:spcBef>
                <a:spcPts val="0"/>
              </a:spcBef>
              <a:buFont typeface="Arial" panose="020B0604020202020204" pitchFamily="34" charset="0"/>
              <a:buChar char="•"/>
            </a:pPr>
            <a:r>
              <a:rPr lang="en-US" altLang="zh-CN" sz="1600" b="0" dirty="0">
                <a:latin typeface="Arial" charset="0"/>
                <a:ea typeface="Arial" charset="0"/>
                <a:cs typeface="Arial" charset="0"/>
              </a:rPr>
              <a:t>Cells’ current demand under laser impact will determine </a:t>
            </a:r>
            <a:r>
              <a:rPr lang="en-US" altLang="zh-CN" sz="1600" dirty="0">
                <a:latin typeface="Arial" charset="0"/>
                <a:ea typeface="Arial" charset="0"/>
                <a:cs typeface="Arial" charset="0"/>
              </a:rPr>
              <a:t>whether the fault can be injected</a:t>
            </a:r>
          </a:p>
          <a:p>
            <a:pPr>
              <a:lnSpc>
                <a:spcPts val="2500"/>
              </a:lnSpc>
              <a:spcBef>
                <a:spcPts val="0"/>
              </a:spcBef>
              <a:buFont typeface="Arial" panose="020B0604020202020204" pitchFamily="34" charset="0"/>
              <a:buChar char="•"/>
            </a:pPr>
            <a:r>
              <a:rPr lang="en-US" altLang="zh-CN" sz="2000" dirty="0">
                <a:latin typeface="Arial" charset="0"/>
                <a:ea typeface="Arial" charset="0"/>
                <a:cs typeface="Arial" charset="0"/>
              </a:rPr>
              <a:t>Example: clock/voltage glitch modeling from layout info</a:t>
            </a:r>
          </a:p>
          <a:p>
            <a:pPr lvl="1">
              <a:lnSpc>
                <a:spcPts val="2500"/>
              </a:lnSpc>
              <a:spcBef>
                <a:spcPts val="0"/>
              </a:spcBef>
              <a:buFont typeface="Arial" panose="020B0604020202020204" pitchFamily="34" charset="0"/>
              <a:buChar char="•"/>
            </a:pPr>
            <a:r>
              <a:rPr lang="en-US" altLang="zh-CN" sz="1600" b="0" dirty="0">
                <a:latin typeface="Arial" charset="0"/>
                <a:cs typeface="Arial" charset="0"/>
              </a:rPr>
              <a:t>Clock/voltage glitch causes timing violations across the sequential components</a:t>
            </a:r>
          </a:p>
          <a:p>
            <a:pPr lvl="1">
              <a:lnSpc>
                <a:spcPts val="2500"/>
              </a:lnSpc>
              <a:spcBef>
                <a:spcPts val="0"/>
              </a:spcBef>
              <a:buFont typeface="Arial" panose="020B0604020202020204" pitchFamily="34" charset="0"/>
              <a:buChar char="•"/>
            </a:pPr>
            <a:r>
              <a:rPr lang="en-US" altLang="zh-CN" sz="1600" b="0" dirty="0">
                <a:latin typeface="Arial" charset="0"/>
                <a:cs typeface="Arial" charset="0"/>
              </a:rPr>
              <a:t>Can be modeled as delay changes, i.e., converting fault to time</a:t>
            </a:r>
          </a:p>
        </p:txBody>
      </p:sp>
      <p:grpSp>
        <p:nvGrpSpPr>
          <p:cNvPr id="3" name="Group 2">
            <a:extLst>
              <a:ext uri="{FF2B5EF4-FFF2-40B4-BE49-F238E27FC236}">
                <a16:creationId xmlns:a16="http://schemas.microsoft.com/office/drawing/2014/main" id="{1D2D1AC0-873D-B447-6617-60D2F27B7CAF}"/>
              </a:ext>
            </a:extLst>
          </p:cNvPr>
          <p:cNvGrpSpPr/>
          <p:nvPr/>
        </p:nvGrpSpPr>
        <p:grpSpPr>
          <a:xfrm>
            <a:off x="6183201" y="3429000"/>
            <a:ext cx="5181193" cy="2745496"/>
            <a:chOff x="1326150" y="3407489"/>
            <a:chExt cx="5181193" cy="2745496"/>
          </a:xfrm>
        </p:grpSpPr>
        <p:pic>
          <p:nvPicPr>
            <p:cNvPr id="5" name="Picture 4" descr="Graphical user interface&#10;&#10;Description automatically generated">
              <a:extLst>
                <a:ext uri="{FF2B5EF4-FFF2-40B4-BE49-F238E27FC236}">
                  <a16:creationId xmlns:a16="http://schemas.microsoft.com/office/drawing/2014/main" id="{1D1070A5-55E1-355E-47F0-29B551E8739C}"/>
                </a:ext>
              </a:extLst>
            </p:cNvPr>
            <p:cNvPicPr>
              <a:picLocks noChangeAspect="1"/>
            </p:cNvPicPr>
            <p:nvPr/>
          </p:nvPicPr>
          <p:blipFill rotWithShape="1">
            <a:blip r:embed="rId3">
              <a:extLst>
                <a:ext uri="{28A0092B-C50C-407E-A947-70E740481C1C}">
                  <a14:useLocalDpi xmlns:a14="http://schemas.microsoft.com/office/drawing/2010/main" val="0"/>
                </a:ext>
              </a:extLst>
            </a:blip>
            <a:srcRect l="19975" t="66148" r="18851" b="18872"/>
            <a:stretch/>
          </p:blipFill>
          <p:spPr>
            <a:xfrm>
              <a:off x="1326151" y="3407489"/>
              <a:ext cx="4860817" cy="762168"/>
            </a:xfrm>
            <a:prstGeom prst="rect">
              <a:avLst/>
            </a:prstGeom>
          </p:spPr>
        </p:pic>
        <p:pic>
          <p:nvPicPr>
            <p:cNvPr id="7" name="Picture 6" descr="Graphical user interface&#10;&#10;Description automatically generated">
              <a:extLst>
                <a:ext uri="{FF2B5EF4-FFF2-40B4-BE49-F238E27FC236}">
                  <a16:creationId xmlns:a16="http://schemas.microsoft.com/office/drawing/2014/main" id="{08A9DA27-0F45-F279-A846-FE62E9383EF6}"/>
                </a:ext>
              </a:extLst>
            </p:cNvPr>
            <p:cNvPicPr>
              <a:picLocks noChangeAspect="1"/>
            </p:cNvPicPr>
            <p:nvPr/>
          </p:nvPicPr>
          <p:blipFill rotWithShape="1">
            <a:blip r:embed="rId3">
              <a:extLst>
                <a:ext uri="{28A0092B-C50C-407E-A947-70E740481C1C}">
                  <a14:useLocalDpi xmlns:a14="http://schemas.microsoft.com/office/drawing/2010/main" val="0"/>
                </a:ext>
              </a:extLst>
            </a:blip>
            <a:srcRect t="82879" r="68040" b="-195"/>
            <a:stretch/>
          </p:blipFill>
          <p:spPr>
            <a:xfrm>
              <a:off x="2641384" y="4273873"/>
              <a:ext cx="2540153" cy="897908"/>
            </a:xfrm>
            <a:prstGeom prst="rect">
              <a:avLst/>
            </a:prstGeom>
            <a:ln>
              <a:solidFill>
                <a:schemeClr val="tx1"/>
              </a:solidFill>
            </a:ln>
          </p:spPr>
        </p:pic>
        <p:pic>
          <p:nvPicPr>
            <p:cNvPr id="8" name="Picture 7" descr="Graphical user interface&#10;&#10;Description automatically generated">
              <a:extLst>
                <a:ext uri="{FF2B5EF4-FFF2-40B4-BE49-F238E27FC236}">
                  <a16:creationId xmlns:a16="http://schemas.microsoft.com/office/drawing/2014/main" id="{3413F415-9A38-DAA4-5153-4B50E43DB97C}"/>
                </a:ext>
              </a:extLst>
            </p:cNvPr>
            <p:cNvPicPr>
              <a:picLocks noChangeAspect="1"/>
            </p:cNvPicPr>
            <p:nvPr/>
          </p:nvPicPr>
          <p:blipFill rotWithShape="1">
            <a:blip r:embed="rId3">
              <a:extLst>
                <a:ext uri="{28A0092B-C50C-407E-A947-70E740481C1C}">
                  <a14:useLocalDpi xmlns:a14="http://schemas.microsoft.com/office/drawing/2010/main" val="0"/>
                </a:ext>
              </a:extLst>
            </a:blip>
            <a:srcRect l="67041" t="82879" r="-125" b="-195"/>
            <a:stretch/>
          </p:blipFill>
          <p:spPr>
            <a:xfrm>
              <a:off x="3914863" y="5286392"/>
              <a:ext cx="2592480" cy="866593"/>
            </a:xfrm>
            <a:prstGeom prst="rect">
              <a:avLst/>
            </a:prstGeom>
            <a:ln>
              <a:solidFill>
                <a:schemeClr val="tx1"/>
              </a:solidFill>
            </a:ln>
          </p:spPr>
        </p:pic>
        <p:pic>
          <p:nvPicPr>
            <p:cNvPr id="9" name="Picture 8" descr="Graphical user interface&#10;&#10;Description automatically generated">
              <a:extLst>
                <a:ext uri="{FF2B5EF4-FFF2-40B4-BE49-F238E27FC236}">
                  <a16:creationId xmlns:a16="http://schemas.microsoft.com/office/drawing/2014/main" id="{86E07248-6760-C3EA-C4A7-5184888A38A0}"/>
                </a:ext>
              </a:extLst>
            </p:cNvPr>
            <p:cNvPicPr>
              <a:picLocks noChangeAspect="1"/>
            </p:cNvPicPr>
            <p:nvPr/>
          </p:nvPicPr>
          <p:blipFill rotWithShape="1">
            <a:blip r:embed="rId3">
              <a:extLst>
                <a:ext uri="{28A0092B-C50C-407E-A947-70E740481C1C}">
                  <a14:useLocalDpi xmlns:a14="http://schemas.microsoft.com/office/drawing/2010/main" val="0"/>
                </a:ext>
              </a:extLst>
            </a:blip>
            <a:srcRect l="31960" t="82879" r="33583" b="-195"/>
            <a:stretch/>
          </p:blipFill>
          <p:spPr>
            <a:xfrm>
              <a:off x="1326150" y="5286392"/>
              <a:ext cx="2592632" cy="866593"/>
            </a:xfrm>
            <a:prstGeom prst="rect">
              <a:avLst/>
            </a:prstGeom>
            <a:ln>
              <a:solidFill>
                <a:schemeClr val="tx1"/>
              </a:solidFill>
            </a:ln>
          </p:spPr>
        </p:pic>
      </p:grpSp>
      <p:pic>
        <p:nvPicPr>
          <p:cNvPr id="10" name="Picture 9" descr="Graphical user interface&#10;&#10;Description automatically generated">
            <a:extLst>
              <a:ext uri="{FF2B5EF4-FFF2-40B4-BE49-F238E27FC236}">
                <a16:creationId xmlns:a16="http://schemas.microsoft.com/office/drawing/2014/main" id="{23C76FF0-D32C-CB9B-87B6-5D2BD0B8D047}"/>
              </a:ext>
            </a:extLst>
          </p:cNvPr>
          <p:cNvPicPr>
            <a:picLocks noChangeAspect="1"/>
          </p:cNvPicPr>
          <p:nvPr/>
        </p:nvPicPr>
        <p:blipFill rotWithShape="1">
          <a:blip r:embed="rId3">
            <a:extLst>
              <a:ext uri="{28A0092B-C50C-407E-A947-70E740481C1C}">
                <a14:useLocalDpi xmlns:a14="http://schemas.microsoft.com/office/drawing/2010/main" val="0"/>
              </a:ext>
            </a:extLst>
          </a:blip>
          <a:srcRect l="15885" r="15755" b="37525"/>
          <a:stretch/>
        </p:blipFill>
        <p:spPr>
          <a:xfrm>
            <a:off x="487581" y="3429000"/>
            <a:ext cx="4901199" cy="2868998"/>
          </a:xfrm>
          <a:prstGeom prst="rect">
            <a:avLst/>
          </a:prstGeom>
        </p:spPr>
      </p:pic>
    </p:spTree>
    <p:extLst>
      <p:ext uri="{BB962C8B-B14F-4D97-AF65-F5344CB8AC3E}">
        <p14:creationId xmlns:p14="http://schemas.microsoft.com/office/powerpoint/2010/main" val="32721549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E9C740-D577-6B6E-1D7B-8D8301F87DF3}"/>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47B0E22F-7060-2824-4F9E-79A81400BFE4}"/>
              </a:ext>
            </a:extLst>
          </p:cNvPr>
          <p:cNvSpPr>
            <a:spLocks noGrp="1"/>
          </p:cNvSpPr>
          <p:nvPr>
            <p:ph type="body" idx="1"/>
          </p:nvPr>
        </p:nvSpPr>
        <p:spPr>
          <a:xfrm>
            <a:off x="699115" y="1162878"/>
            <a:ext cx="10515600" cy="4750905"/>
          </a:xfrm>
        </p:spPr>
        <p:txBody>
          <a:bodyPr/>
          <a:lstStyle/>
          <a:p>
            <a:r>
              <a:rPr lang="en-US" b="1" dirty="0">
                <a:solidFill>
                  <a:schemeClr val="tx1"/>
                </a:solidFill>
              </a:rPr>
              <a:t>Threat Model and Assumptions</a:t>
            </a:r>
          </a:p>
          <a:p>
            <a:pPr marL="342900" indent="-342900">
              <a:buFont typeface="Arial" panose="020B0604020202020204" pitchFamily="34" charset="0"/>
              <a:buChar char="•"/>
            </a:pPr>
            <a:r>
              <a:rPr lang="en-US" sz="2000" dirty="0">
                <a:solidFill>
                  <a:schemeClr val="tx1"/>
                </a:solidFill>
              </a:rPr>
              <a:t>An adversary’s objective is to tamper with security-critical locations and violate security properties</a:t>
            </a:r>
          </a:p>
          <a:p>
            <a:pPr marL="342900" indent="-342900">
              <a:buFont typeface="Arial" panose="020B0604020202020204" pitchFamily="34" charset="0"/>
              <a:buChar char="•"/>
            </a:pPr>
            <a:r>
              <a:rPr lang="en-US" sz="2000" dirty="0">
                <a:solidFill>
                  <a:schemeClr val="tx1"/>
                </a:solidFill>
              </a:rPr>
              <a:t>Grey box attack model </a:t>
            </a:r>
          </a:p>
          <a:p>
            <a:pPr marL="342900" indent="-342900">
              <a:buFont typeface="Arial" panose="020B0604020202020204" pitchFamily="34" charset="0"/>
              <a:buChar char="•"/>
            </a:pPr>
            <a:r>
              <a:rPr lang="en-US" sz="2000" dirty="0">
                <a:solidFill>
                  <a:schemeClr val="tx1"/>
                </a:solidFill>
              </a:rPr>
              <a:t>Require physical access to the target device</a:t>
            </a:r>
          </a:p>
          <a:p>
            <a:pPr marL="342900" indent="-342900">
              <a:buFont typeface="Arial" panose="020B0604020202020204" pitchFamily="34" charset="0"/>
              <a:buChar char="•"/>
            </a:pPr>
            <a:r>
              <a:rPr lang="en-US" sz="2000" dirty="0">
                <a:solidFill>
                  <a:schemeClr val="tx1"/>
                </a:solidFill>
              </a:rPr>
              <a:t>Non-invasive or semi-invasive(backside polishing) fault injection</a:t>
            </a:r>
          </a:p>
          <a:p>
            <a:pPr marL="342900" indent="-342900">
              <a:buFont typeface="Arial" panose="020B0604020202020204" pitchFamily="34" charset="0"/>
              <a:buChar char="•"/>
            </a:pPr>
            <a:r>
              <a:rPr lang="en-US" sz="2000" dirty="0">
                <a:solidFill>
                  <a:schemeClr val="tx1"/>
                </a:solidFill>
              </a:rPr>
              <a:t>Attacker has access to certain optical/opto-electrical setup- </a:t>
            </a:r>
          </a:p>
          <a:p>
            <a:pPr marL="800100" lvl="1" indent="-342900">
              <a:buFont typeface="Arial" panose="020B0604020202020204" pitchFamily="34" charset="0"/>
              <a:buChar char="•"/>
            </a:pPr>
            <a:r>
              <a:rPr lang="en-US" sz="1600" dirty="0">
                <a:solidFill>
                  <a:schemeClr val="tx1"/>
                </a:solidFill>
              </a:rPr>
              <a:t>Laser source, ex: Diode laser</a:t>
            </a:r>
          </a:p>
          <a:p>
            <a:pPr marL="800100" lvl="1" indent="-342900">
              <a:buFont typeface="Arial" panose="020B0604020202020204" pitchFamily="34" charset="0"/>
              <a:buChar char="•"/>
            </a:pPr>
            <a:r>
              <a:rPr lang="en-US" sz="1600" dirty="0">
                <a:solidFill>
                  <a:schemeClr val="tx1"/>
                </a:solidFill>
              </a:rPr>
              <a:t>Optical source, ex: Flash gun</a:t>
            </a:r>
          </a:p>
          <a:p>
            <a:pPr marL="800100" lvl="1" indent="-342900">
              <a:buFont typeface="Arial" panose="020B0604020202020204" pitchFamily="34" charset="0"/>
              <a:buChar char="•"/>
            </a:pPr>
            <a:r>
              <a:rPr lang="en-US" sz="1600" dirty="0">
                <a:solidFill>
                  <a:schemeClr val="tx1"/>
                </a:solidFill>
              </a:rPr>
              <a:t>Measurement tools, ex: PC, oscilloscope etc.</a:t>
            </a:r>
          </a:p>
          <a:p>
            <a:endParaRPr lang="en-US" dirty="0">
              <a:solidFill>
                <a:schemeClr val="tx1"/>
              </a:solidFill>
            </a:endParaRPr>
          </a:p>
        </p:txBody>
      </p:sp>
      <p:sp>
        <p:nvSpPr>
          <p:cNvPr id="4" name="Slide Number Placeholder 3">
            <a:extLst>
              <a:ext uri="{FF2B5EF4-FFF2-40B4-BE49-F238E27FC236}">
                <a16:creationId xmlns:a16="http://schemas.microsoft.com/office/drawing/2014/main" id="{60B5F066-22F9-CB7A-2DAD-AA42D263CABB}"/>
              </a:ext>
            </a:extLst>
          </p:cNvPr>
          <p:cNvSpPr>
            <a:spLocks noGrp="1"/>
          </p:cNvSpPr>
          <p:nvPr>
            <p:ph type="sldNum" sz="quarter" idx="12"/>
          </p:nvPr>
        </p:nvSpPr>
        <p:spPr/>
        <p:txBody>
          <a:bodyPr/>
          <a:lstStyle/>
          <a:p>
            <a:pPr marL="0" marR="0" lvl="0" indent="0" algn="ctr" defTabSz="410751" rtl="0" eaLnBrk="1" fontAlgn="auto" latinLnBrk="0" hangingPunct="1">
              <a:lnSpc>
                <a:spcPct val="100000"/>
              </a:lnSpc>
              <a:spcBef>
                <a:spcPts val="0"/>
              </a:spcBef>
              <a:spcAft>
                <a:spcPts val="0"/>
              </a:spcAft>
              <a:buClrTx/>
              <a:buSzTx/>
              <a:buFontTx/>
              <a:buNone/>
              <a:tabLst/>
              <a:defRPr/>
            </a:pPr>
            <a:fld id="{6A8AD225-F810-4DF5-BBF1-89B4135FB075}" type="slidenum">
              <a:rPr kumimoji="0" lang="en-US" sz="1266" b="0" i="0" u="none" strike="noStrike" kern="1200" cap="none" spc="0" normalizeH="0" baseline="0" noProof="0" smtClean="0">
                <a:ln>
                  <a:noFill/>
                </a:ln>
                <a:solidFill>
                  <a:srgbClr val="003893"/>
                </a:solidFill>
                <a:effectLst/>
                <a:uLnTx/>
                <a:uFillTx/>
                <a:latin typeface="Gill Sans"/>
                <a:sym typeface="Gill Sans"/>
              </a:rPr>
              <a:pPr marL="0" marR="0" lvl="0" indent="0" algn="ctr" defTabSz="410751" rtl="0" eaLnBrk="1" fontAlgn="auto" latinLnBrk="0" hangingPunct="1">
                <a:lnSpc>
                  <a:spcPct val="100000"/>
                </a:lnSpc>
                <a:spcBef>
                  <a:spcPts val="0"/>
                </a:spcBef>
                <a:spcAft>
                  <a:spcPts val="0"/>
                </a:spcAft>
                <a:buClrTx/>
                <a:buSzTx/>
                <a:buFontTx/>
                <a:buNone/>
                <a:tabLst/>
                <a:defRPr/>
              </a:pPr>
              <a:t>13</a:t>
            </a:fld>
            <a:endParaRPr kumimoji="0" lang="en-US" sz="1266" b="0" i="0" u="none" strike="noStrike" kern="1200" cap="none" spc="0" normalizeH="0" baseline="0" noProof="0" dirty="0">
              <a:ln>
                <a:noFill/>
              </a:ln>
              <a:solidFill>
                <a:srgbClr val="003893"/>
              </a:solidFill>
              <a:effectLst/>
              <a:uLnTx/>
              <a:uFillTx/>
              <a:latin typeface="Gill Sans"/>
              <a:sym typeface="Gill Sans"/>
            </a:endParaRPr>
          </a:p>
        </p:txBody>
      </p:sp>
      <p:sp>
        <p:nvSpPr>
          <p:cNvPr id="2" name="Title 1">
            <a:extLst>
              <a:ext uri="{FF2B5EF4-FFF2-40B4-BE49-F238E27FC236}">
                <a16:creationId xmlns:a16="http://schemas.microsoft.com/office/drawing/2014/main" id="{51A6219F-81D0-1158-71FE-06C8A40A5EA7}"/>
              </a:ext>
            </a:extLst>
          </p:cNvPr>
          <p:cNvSpPr>
            <a:spLocks noGrp="1"/>
          </p:cNvSpPr>
          <p:nvPr>
            <p:ph type="title"/>
          </p:nvPr>
        </p:nvSpPr>
        <p:spPr>
          <a:xfrm>
            <a:off x="232229" y="29029"/>
            <a:ext cx="9508929" cy="752523"/>
          </a:xfrm>
        </p:spPr>
        <p:txBody>
          <a:bodyPr/>
          <a:lstStyle/>
          <a:p>
            <a:r>
              <a:rPr lang="en-US" sz="2800" dirty="0"/>
              <a:t>Task 1: FIA/SCA Modeling</a:t>
            </a:r>
          </a:p>
        </p:txBody>
      </p:sp>
    </p:spTree>
    <p:extLst>
      <p:ext uri="{BB962C8B-B14F-4D97-AF65-F5344CB8AC3E}">
        <p14:creationId xmlns:p14="http://schemas.microsoft.com/office/powerpoint/2010/main" val="30538728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895035-36F1-F77E-CE02-76A40A2EECB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1BF6D8E-0CDF-1D76-CEE1-78D49D126115}"/>
              </a:ext>
            </a:extLst>
          </p:cNvPr>
          <p:cNvSpPr>
            <a:spLocks noGrp="1"/>
          </p:cNvSpPr>
          <p:nvPr>
            <p:ph type="title"/>
          </p:nvPr>
        </p:nvSpPr>
        <p:spPr>
          <a:xfrm>
            <a:off x="353048" y="917584"/>
            <a:ext cx="10383701" cy="708995"/>
          </a:xfrm>
        </p:spPr>
        <p:txBody>
          <a:bodyPr/>
          <a:lstStyle/>
          <a:p>
            <a:r>
              <a:rPr lang="en-US" sz="2400" dirty="0">
                <a:solidFill>
                  <a:schemeClr val="tx1"/>
                </a:solidFill>
              </a:rPr>
              <a:t>Electrical Modeling of the Laser</a:t>
            </a:r>
          </a:p>
        </p:txBody>
      </p:sp>
      <p:pic>
        <p:nvPicPr>
          <p:cNvPr id="5" name="Picture 4">
            <a:extLst>
              <a:ext uri="{FF2B5EF4-FFF2-40B4-BE49-F238E27FC236}">
                <a16:creationId xmlns:a16="http://schemas.microsoft.com/office/drawing/2014/main" id="{BFA73999-F121-04B6-9BD6-D7E7FE25FF3A}"/>
              </a:ext>
            </a:extLst>
          </p:cNvPr>
          <p:cNvPicPr>
            <a:picLocks noChangeAspect="1"/>
          </p:cNvPicPr>
          <p:nvPr/>
        </p:nvPicPr>
        <p:blipFill>
          <a:blip r:embed="rId3"/>
          <a:stretch>
            <a:fillRect/>
          </a:stretch>
        </p:blipFill>
        <p:spPr>
          <a:xfrm>
            <a:off x="979078" y="1896427"/>
            <a:ext cx="4886325" cy="400050"/>
          </a:xfrm>
          <a:prstGeom prst="rect">
            <a:avLst/>
          </a:prstGeom>
          <a:ln w="28575">
            <a:solidFill>
              <a:schemeClr val="tx1"/>
            </a:solidFill>
          </a:ln>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2C4CA7E-0D57-F7F9-57EE-BC4F1C420841}"/>
                  </a:ext>
                </a:extLst>
              </p:cNvPr>
              <p:cNvSpPr txBox="1"/>
              <p:nvPr/>
            </p:nvSpPr>
            <p:spPr>
              <a:xfrm>
                <a:off x="805623" y="2393946"/>
                <a:ext cx="6146797" cy="1671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342900" marR="0" lvl="0" indent="-342900" algn="l" defTabSz="321457" rtl="0" eaLnBrk="1" fontAlgn="auto" latinLnBrk="0" hangingPunct="0">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a</a:t>
                </a:r>
                <a:r>
                  <a:rPr kumimoji="0" lang="en-US" sz="2000" b="0" i="0" u="none" strike="noStrike" kern="1200" cap="none" spc="0" normalizeH="0" baseline="0" noProof="0" dirty="0" err="1">
                    <a:ln>
                      <a:noFill/>
                    </a:ln>
                    <a:solidFill>
                      <a:srgbClr val="000000"/>
                    </a:solidFill>
                    <a:effectLst/>
                    <a:uLnTx/>
                    <a:uFillTx/>
                    <a:latin typeface="Arial" panose="020B0604020202020204" pitchFamily="34" charset="0"/>
                    <a:ea typeface="Gill Sans Light"/>
                    <a:cs typeface="Arial" panose="020B0604020202020204" pitchFamily="34" charset="0"/>
                    <a:sym typeface="Gill Sans Light"/>
                  </a:rPr>
                  <a:t>,b</a:t>
                </a:r>
                <a:r>
                  <a:rPr kumimoji="0" lang="en-US" sz="2000" b="0" i="0" u="none" strike="noStrike" kern="1200" cap="none" spc="0" normalizeH="0" baseline="0" noProof="0" dirty="0">
                    <a:ln>
                      <a:noFill/>
                    </a:ln>
                    <a:solidFill>
                      <a:srgbClr val="000000"/>
                    </a:solidFill>
                    <a:effectLst/>
                    <a:uLnTx/>
                    <a:uFillTx/>
                    <a:latin typeface="Arial" panose="020B0604020202020204" pitchFamily="34" charset="0"/>
                    <a:ea typeface="Gill Sans Light"/>
                    <a:cs typeface="Arial" panose="020B0604020202020204" pitchFamily="34" charset="0"/>
                    <a:sym typeface="Gill Sans Light"/>
                  </a:rPr>
                  <a:t> – Are the parameters related to laser Power.</a:t>
                </a:r>
              </a:p>
              <a:p>
                <a:pPr marL="342900" marR="0" lvl="0" indent="-342900" algn="l" defTabSz="321457" rtl="0" eaLnBrk="1" fontAlgn="auto" latinLnBrk="0" hangingPunct="0">
                  <a:lnSpc>
                    <a:spcPct val="100000"/>
                  </a:lnSpc>
                  <a:spcBef>
                    <a:spcPts val="0"/>
                  </a:spcBef>
                  <a:spcAft>
                    <a:spcPts val="0"/>
                  </a:spcAft>
                  <a:buClrTx/>
                  <a:buSzTx/>
                  <a:buFont typeface="Arial" panose="020B0604020202020204" pitchFamily="34" charset="0"/>
                  <a:buChar char="•"/>
                  <a:tabLst/>
                  <a:defRPr/>
                </a:pPr>
                <a14:m>
                  <m:oMath xmlns:m="http://schemas.openxmlformats.org/officeDocument/2006/math">
                    <m:sSub>
                      <m:sSubPr>
                        <m:ctrlP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Gill Sans Light"/>
                            <a:cs typeface="Gill Sans Light"/>
                            <a:sym typeface="Gill Sans Light"/>
                          </a:rPr>
                        </m:ctrlPr>
                      </m:sSubPr>
                      <m:e>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Gill Sans Light"/>
                            <a:cs typeface="Gill Sans Light"/>
                            <a:sym typeface="Gill Sans Light"/>
                          </a:rPr>
                          <m:t>𝛼</m:t>
                        </m:r>
                      </m:e>
                      <m:sub>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Gill Sans Light"/>
                            <a:cs typeface="Gill Sans Light"/>
                            <a:sym typeface="Gill Sans Light"/>
                          </a:rPr>
                          <m:t>𝑔𝑎𝑢𝑠𝑠</m:t>
                        </m:r>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Gill Sans Light"/>
                            <a:cs typeface="Gill Sans Light"/>
                            <a:sym typeface="Gill Sans Light"/>
                          </a:rPr>
                          <m:t>(</m:t>
                        </m:r>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Gill Sans Light"/>
                            <a:cs typeface="Gill Sans Light"/>
                            <a:sym typeface="Gill Sans Light"/>
                          </a:rPr>
                          <m:t>𝑥</m:t>
                        </m:r>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Gill Sans Light"/>
                            <a:cs typeface="Gill Sans Light"/>
                            <a:sym typeface="Gill Sans Light"/>
                          </a:rPr>
                          <m:t>,</m:t>
                        </m:r>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Gill Sans Light"/>
                            <a:cs typeface="Gill Sans Light"/>
                            <a:sym typeface="Gill Sans Light"/>
                          </a:rPr>
                          <m:t>𝑦</m:t>
                        </m:r>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Gill Sans Light"/>
                            <a:cs typeface="Gill Sans Light"/>
                            <a:sym typeface="Gill Sans Light"/>
                          </a:rPr>
                          <m:t>)</m:t>
                        </m:r>
                      </m:sub>
                    </m:sSub>
                    <m:r>
                      <a:rPr kumimoji="0" lang="en-US" sz="2000" b="0" i="0" u="none" strike="noStrike" kern="1200" cap="none" spc="0" normalizeH="0" baseline="0" noProof="0" smtClean="0">
                        <a:ln>
                          <a:noFill/>
                        </a:ln>
                        <a:solidFill>
                          <a:srgbClr val="000000"/>
                        </a:solidFill>
                        <a:effectLst/>
                        <a:uLnTx/>
                        <a:uFillTx/>
                        <a:latin typeface="Cambria Math" panose="02040503050406030204" pitchFamily="18" charset="0"/>
                        <a:ea typeface="Gill Sans Light"/>
                        <a:cs typeface="Gill Sans Light"/>
                        <a:sym typeface="Gill Sans Light"/>
                      </a:rPr>
                      <m:t> </m:t>
                    </m:r>
                  </m:oMath>
                </a14:m>
                <a:r>
                  <a:rPr kumimoji="0" lang="en-US" sz="2000" b="0" i="0" u="none" strike="noStrike" kern="1200" cap="none" spc="0" normalizeH="0" baseline="0" noProof="0" dirty="0">
                    <a:ln>
                      <a:noFill/>
                    </a:ln>
                    <a:solidFill>
                      <a:srgbClr val="000000"/>
                    </a:solidFill>
                    <a:effectLst/>
                    <a:uLnTx/>
                    <a:uFillTx/>
                    <a:latin typeface="Arial" panose="020B0604020202020204" pitchFamily="34" charset="0"/>
                    <a:ea typeface="Gill Sans Light"/>
                    <a:cs typeface="Arial" panose="020B0604020202020204" pitchFamily="34" charset="0"/>
                    <a:sym typeface="Gill Sans Light"/>
                  </a:rPr>
                  <a:t>is the bivariant distribution of laser beam. Dependent on the lenses.</a:t>
                </a:r>
              </a:p>
              <a:p>
                <a:pPr marL="342900" marR="0" lvl="0" indent="-342900" algn="l" defTabSz="321457" rtl="0" eaLnBrk="1" fontAlgn="auto" latinLnBrk="0" hangingPunct="0">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000000"/>
                    </a:solidFill>
                    <a:effectLst/>
                    <a:uLnTx/>
                    <a:uFillTx/>
                    <a:latin typeface="Arial" panose="020B0604020202020204" pitchFamily="34" charset="0"/>
                    <a:ea typeface="Gill Sans Light"/>
                    <a:cs typeface="Arial" panose="020B0604020202020204" pitchFamily="34" charset="0"/>
                    <a:sym typeface="Gill Sans Light"/>
                  </a:rPr>
                  <a:t>Pulse – Is the laser pulse width</a:t>
                </a:r>
              </a:p>
              <a:p>
                <a:pPr marL="342900" marR="0" lvl="0" indent="-342900" algn="l" defTabSz="321457" rtl="0" eaLnBrk="1" fontAlgn="auto" latinLnBrk="0" hangingPunct="0">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S – Area of the p-n junction.</a:t>
                </a:r>
                <a:endParaRPr kumimoji="0" lang="en-US" sz="2000" b="0" i="0" u="none" strike="noStrike" kern="1200" cap="none" spc="0" normalizeH="0" baseline="0" noProof="0" dirty="0">
                  <a:ln>
                    <a:noFill/>
                  </a:ln>
                  <a:solidFill>
                    <a:srgbClr val="000000"/>
                  </a:solidFill>
                  <a:effectLst/>
                  <a:uLnTx/>
                  <a:uFillTx/>
                  <a:latin typeface="Arial" panose="020B0604020202020204" pitchFamily="34" charset="0"/>
                  <a:ea typeface="Gill Sans Light"/>
                  <a:cs typeface="Arial" panose="020B0604020202020204" pitchFamily="34" charset="0"/>
                  <a:sym typeface="Gill Sans Light"/>
                </a:endParaRPr>
              </a:p>
            </p:txBody>
          </p:sp>
        </mc:Choice>
        <mc:Fallback xmlns="">
          <p:sp>
            <p:nvSpPr>
              <p:cNvPr id="6" name="TextBox 5">
                <a:extLst>
                  <a:ext uri="{FF2B5EF4-FFF2-40B4-BE49-F238E27FC236}">
                    <a16:creationId xmlns:a16="http://schemas.microsoft.com/office/drawing/2014/main" id="{92C4CA7E-0D57-F7F9-57EE-BC4F1C420841}"/>
                  </a:ext>
                </a:extLst>
              </p:cNvPr>
              <p:cNvSpPr txBox="1">
                <a:spLocks noRot="1" noChangeAspect="1" noMove="1" noResize="1" noEditPoints="1" noAdjustHandles="1" noChangeArrowheads="1" noChangeShapeType="1" noTextEdit="1"/>
              </p:cNvSpPr>
              <p:nvPr/>
            </p:nvSpPr>
            <p:spPr>
              <a:xfrm>
                <a:off x="805623" y="2393946"/>
                <a:ext cx="6146797" cy="1671035"/>
              </a:xfrm>
              <a:prstGeom prst="rect">
                <a:avLst/>
              </a:prstGeom>
              <a:blipFill>
                <a:blip r:embed="rId4"/>
                <a:stretch>
                  <a:fillRect l="-1587" t="-1095" b="-5839"/>
                </a:stretch>
              </a:blipFill>
              <a:ln w="12700" cap="flat">
                <a:noFill/>
                <a:miter lim="400000"/>
              </a:ln>
              <a:effectLst/>
            </p:spPr>
            <p:txBody>
              <a:bodyPr/>
              <a:lstStyle/>
              <a:p>
                <a:r>
                  <a:rPr lang="en-US">
                    <a:noFill/>
                  </a:rPr>
                  <a:t> </a:t>
                </a:r>
              </a:p>
            </p:txBody>
          </p:sp>
        </mc:Fallback>
      </mc:AlternateContent>
      <p:pic>
        <p:nvPicPr>
          <p:cNvPr id="8" name="Picture 7">
            <a:extLst>
              <a:ext uri="{FF2B5EF4-FFF2-40B4-BE49-F238E27FC236}">
                <a16:creationId xmlns:a16="http://schemas.microsoft.com/office/drawing/2014/main" id="{B6E00F58-256B-C316-7359-0D83AFBC6D14}"/>
              </a:ext>
            </a:extLst>
          </p:cNvPr>
          <p:cNvPicPr>
            <a:picLocks noChangeAspect="1"/>
          </p:cNvPicPr>
          <p:nvPr/>
        </p:nvPicPr>
        <p:blipFill>
          <a:blip r:embed="rId5"/>
          <a:stretch>
            <a:fillRect/>
          </a:stretch>
        </p:blipFill>
        <p:spPr>
          <a:xfrm>
            <a:off x="6990935" y="1614977"/>
            <a:ext cx="5000625" cy="3228975"/>
          </a:xfrm>
          <a:prstGeom prst="rect">
            <a:avLst/>
          </a:prstGeom>
        </p:spPr>
      </p:pic>
      <p:sp>
        <p:nvSpPr>
          <p:cNvPr id="3" name="TextBox 2">
            <a:extLst>
              <a:ext uri="{FF2B5EF4-FFF2-40B4-BE49-F238E27FC236}">
                <a16:creationId xmlns:a16="http://schemas.microsoft.com/office/drawing/2014/main" id="{E4030913-ABB1-E208-BA65-E0398DC0914A}"/>
              </a:ext>
            </a:extLst>
          </p:cNvPr>
          <p:cNvSpPr txBox="1"/>
          <p:nvPr/>
        </p:nvSpPr>
        <p:spPr>
          <a:xfrm>
            <a:off x="844138" y="4890721"/>
            <a:ext cx="6146797" cy="17030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342900" marR="0" lvl="0" indent="-342900" algn="l" defTabSz="321457" rtl="0" eaLnBrk="1" fontAlgn="auto" latinLnBrk="0" hangingPunct="0">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Laser power (1000 </a:t>
            </a:r>
            <a:r>
              <a:rPr kumimoji="0" lang="en-US" sz="2000" b="0" i="0" u="none" strike="noStrike" kern="1200" cap="none" spc="0" normalizeH="0" baseline="0" noProof="0" dirty="0" err="1">
                <a:ln>
                  <a:noFill/>
                </a:ln>
                <a:solidFill>
                  <a:srgbClr val="000000"/>
                </a:solidFill>
                <a:effectLst/>
                <a:uLnTx/>
                <a:uFillTx/>
                <a:latin typeface="Arial" panose="020B0604020202020204" pitchFamily="34" charset="0"/>
                <a:cs typeface="Arial" panose="020B0604020202020204" pitchFamily="34" charset="0"/>
              </a:rPr>
              <a:t>mW</a:t>
            </a:r>
            <a:r>
              <a:rPr kumimoji="0" lang="en-US" sz="20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 – 5000 </a:t>
            </a:r>
            <a:r>
              <a:rPr kumimoji="0" lang="en-US" sz="2000" b="0" i="0" u="none" strike="noStrike" kern="1200" cap="none" spc="0" normalizeH="0" baseline="0" noProof="0" dirty="0" err="1">
                <a:ln>
                  <a:noFill/>
                </a:ln>
                <a:solidFill>
                  <a:srgbClr val="000000"/>
                </a:solidFill>
                <a:effectLst/>
                <a:uLnTx/>
                <a:uFillTx/>
                <a:latin typeface="Arial" panose="020B0604020202020204" pitchFamily="34" charset="0"/>
                <a:cs typeface="Arial" panose="020B0604020202020204" pitchFamily="34" charset="0"/>
              </a:rPr>
              <a:t>mW</a:t>
            </a:r>
            <a:r>
              <a:rPr kumimoji="0" lang="en-US" sz="20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a:t>
            </a:r>
          </a:p>
          <a:p>
            <a:pPr marL="342900" marR="0" lvl="0" indent="-342900" algn="l" defTabSz="321457" rtl="0" eaLnBrk="1" fontAlgn="auto" latinLnBrk="0" hangingPunct="0">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45 nm Tech node</a:t>
            </a:r>
          </a:p>
          <a:p>
            <a:pPr marL="342900" marR="0" lvl="0" indent="-342900" algn="l" defTabSz="321457" rtl="0" eaLnBrk="1" fontAlgn="auto" latinLnBrk="0" hangingPunct="0">
              <a:lnSpc>
                <a:spcPct val="100000"/>
              </a:lnSpc>
              <a:spcBef>
                <a:spcPts val="0"/>
              </a:spcBef>
              <a:spcAft>
                <a:spcPts val="0"/>
              </a:spcAft>
              <a:buClrTx/>
              <a:buSzTx/>
              <a:buFont typeface="Arial" panose="020B0604020202020204" pitchFamily="34" charset="0"/>
              <a:buChar char="•"/>
              <a:tabLst/>
              <a:defRPr/>
            </a:pPr>
            <a:endParaRPr lang="en-US" sz="2000" dirty="0">
              <a:solidFill>
                <a:srgbClr val="000000"/>
              </a:solidFill>
              <a:latin typeface="Arial" panose="020B0604020202020204" pitchFamily="34" charset="0"/>
              <a:cs typeface="Arial" panose="020B0604020202020204" pitchFamily="34" charset="0"/>
            </a:endParaRPr>
          </a:p>
          <a:p>
            <a:pPr marL="342900" marR="0" lvl="0" indent="-342900" algn="l" defTabSz="321457" rtl="0" eaLnBrk="1" fontAlgn="auto" latinLnBrk="0" hangingPunct="0">
              <a:lnSpc>
                <a:spcPct val="100000"/>
              </a:lnSpc>
              <a:spcBef>
                <a:spcPts val="0"/>
              </a:spcBef>
              <a:spcAft>
                <a:spcPts val="0"/>
              </a:spcAft>
              <a:buClrTx/>
              <a:buSzTx/>
              <a:buFont typeface="Arial" panose="020B0604020202020204" pitchFamily="34" charset="0"/>
              <a:buChar char="•"/>
              <a:tabLst/>
              <a:defRPr/>
            </a:pPr>
            <a:r>
              <a:rPr kumimoji="0" lang="en-US" sz="2000" b="1"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I</a:t>
            </a:r>
            <a:r>
              <a:rPr lang="en-US" sz="2000" b="1" baseline="-25000" dirty="0">
                <a:solidFill>
                  <a:srgbClr val="000000"/>
                </a:solidFill>
                <a:latin typeface="Arial" panose="020B0604020202020204" pitchFamily="34" charset="0"/>
                <a:cs typeface="Arial" panose="020B0604020202020204" pitchFamily="34" charset="0"/>
              </a:rPr>
              <a:t>P</a:t>
            </a:r>
            <a:r>
              <a:rPr kumimoji="0" lang="en-US" sz="2000" b="1" i="0" u="none" strike="noStrike" kern="1200" cap="none" spc="0" normalizeH="0" baseline="-25000" noProof="0" dirty="0">
                <a:ln>
                  <a:noFill/>
                </a:ln>
                <a:solidFill>
                  <a:srgbClr val="000000"/>
                </a:solidFill>
                <a:effectLst/>
                <a:uLnTx/>
                <a:uFillTx/>
                <a:latin typeface="Arial" panose="020B0604020202020204" pitchFamily="34" charset="0"/>
                <a:cs typeface="Arial" panose="020B0604020202020204" pitchFamily="34" charset="0"/>
              </a:rPr>
              <a:t>h</a:t>
            </a:r>
            <a:r>
              <a:rPr lang="en-US" sz="2000" b="1" baseline="-25000" dirty="0">
                <a:solidFill>
                  <a:srgbClr val="000000"/>
                </a:solidFill>
                <a:latin typeface="Arial" panose="020B0604020202020204" pitchFamily="34" charset="0"/>
                <a:cs typeface="Arial" panose="020B0604020202020204" pitchFamily="34" charset="0"/>
              </a:rPr>
              <a:t>_</a:t>
            </a:r>
            <a:r>
              <a:rPr kumimoji="0" lang="en-US" sz="2000" b="1" i="0" u="none" strike="noStrike" kern="1200" cap="none" spc="0" normalizeH="0" baseline="-25000" noProof="0" dirty="0">
                <a:ln>
                  <a:noFill/>
                </a:ln>
                <a:solidFill>
                  <a:srgbClr val="000000"/>
                </a:solidFill>
                <a:effectLst/>
                <a:uLnTx/>
                <a:uFillTx/>
                <a:latin typeface="Arial" panose="020B0604020202020204" pitchFamily="34" charset="0"/>
                <a:cs typeface="Arial" panose="020B0604020202020204" pitchFamily="34" charset="0"/>
              </a:rPr>
              <a:t>peak </a:t>
            </a:r>
            <a:r>
              <a:rPr kumimoji="0" lang="en-US" sz="2000" b="1"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 (144 uA-600 </a:t>
            </a:r>
            <a:r>
              <a:rPr kumimoji="0" lang="en-US" sz="2000" b="1" i="0" u="none" strike="noStrike" kern="1200" cap="none" spc="0" normalizeH="0" baseline="0" noProof="0" dirty="0" err="1">
                <a:ln>
                  <a:noFill/>
                </a:ln>
                <a:solidFill>
                  <a:srgbClr val="000000"/>
                </a:solidFill>
                <a:effectLst/>
                <a:uLnTx/>
                <a:uFillTx/>
                <a:latin typeface="Arial" panose="020B0604020202020204" pitchFamily="34" charset="0"/>
                <a:cs typeface="Arial" panose="020B0604020202020204" pitchFamily="34" charset="0"/>
              </a:rPr>
              <a:t>uA</a:t>
            </a:r>
            <a:r>
              <a:rPr kumimoji="0" lang="en-US" sz="2000" b="1"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a:t>
            </a:r>
            <a:br>
              <a:rPr kumimoji="0" lang="en-US" sz="2000" b="0" i="0" u="none" strike="noStrike" kern="1200" cap="none" spc="0" normalizeH="0" baseline="0" noProof="0" dirty="0">
                <a:ln>
                  <a:noFill/>
                </a:ln>
                <a:solidFill>
                  <a:srgbClr val="000000"/>
                </a:solidFill>
                <a:effectLst/>
                <a:uLnTx/>
                <a:uFillTx/>
                <a:latin typeface="Gill Sans Light"/>
              </a:rPr>
            </a:br>
            <a:endParaRPr kumimoji="0" lang="en-US" sz="2000" b="0" i="0" u="none" strike="noStrike" kern="1200" cap="none" spc="0" normalizeH="0" baseline="0" noProof="0" dirty="0">
              <a:ln>
                <a:noFill/>
              </a:ln>
              <a:solidFill>
                <a:srgbClr val="000000"/>
              </a:solidFill>
              <a:effectLst/>
              <a:uLnTx/>
              <a:uFillTx/>
              <a:latin typeface="Gill Sans Light"/>
              <a:ea typeface="Gill Sans Light"/>
              <a:cs typeface="Gill Sans Light"/>
              <a:sym typeface="Gill Sans Light"/>
            </a:endParaRPr>
          </a:p>
        </p:txBody>
      </p:sp>
      <p:sp>
        <p:nvSpPr>
          <p:cNvPr id="10" name="TextBox 9">
            <a:extLst>
              <a:ext uri="{FF2B5EF4-FFF2-40B4-BE49-F238E27FC236}">
                <a16:creationId xmlns:a16="http://schemas.microsoft.com/office/drawing/2014/main" id="{09D3CFA7-EF9E-862B-75E8-A4FA1A747444}"/>
              </a:ext>
            </a:extLst>
          </p:cNvPr>
          <p:cNvSpPr txBox="1"/>
          <p:nvPr/>
        </p:nvSpPr>
        <p:spPr>
          <a:xfrm>
            <a:off x="7562227" y="5012190"/>
            <a:ext cx="3858040" cy="46166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pPr marL="0" marR="0" indent="0" algn="ctr" defTabSz="457200" rtl="0" fontAlgn="auto" latinLnBrk="1" hangingPunct="0">
              <a:lnSpc>
                <a:spcPct val="100000"/>
              </a:lnSpc>
              <a:spcBef>
                <a:spcPts val="0"/>
              </a:spcBef>
              <a:spcAft>
                <a:spcPts val="0"/>
              </a:spcAft>
              <a:buClrTx/>
              <a:buSzTx/>
              <a:buFontTx/>
              <a:buNone/>
              <a:tabLst/>
            </a:pPr>
            <a:r>
              <a:rPr kumimoji="0" lang="en-US" sz="1200" i="0" u="none" strike="noStrike" cap="none" spc="0" normalizeH="0" baseline="0" dirty="0">
                <a:ln>
                  <a:noFill/>
                </a:ln>
                <a:effectLst/>
                <a:uFillTx/>
                <a:latin typeface="Helvetica"/>
                <a:ea typeface="Helvetica"/>
                <a:cs typeface="Helvetica"/>
                <a:sym typeface="Helvetica"/>
              </a:rPr>
              <a:t>Parameter a is exponentially related while parameter b is linearly related to Laser </a:t>
            </a:r>
            <a:r>
              <a:rPr lang="en-US" sz="1200" dirty="0">
                <a:latin typeface="Helvetica"/>
                <a:ea typeface="Helvetica"/>
                <a:cs typeface="Helvetica"/>
                <a:sym typeface="Helvetica"/>
              </a:rPr>
              <a:t>P</a:t>
            </a:r>
            <a:r>
              <a:rPr kumimoji="0" lang="en-US" sz="1200" i="0" u="none" strike="noStrike" cap="none" spc="0" normalizeH="0" baseline="0" dirty="0">
                <a:ln>
                  <a:noFill/>
                </a:ln>
                <a:effectLst/>
                <a:uFillTx/>
                <a:latin typeface="Helvetica"/>
                <a:ea typeface="Helvetica"/>
                <a:cs typeface="Helvetica"/>
                <a:sym typeface="Helvetica"/>
              </a:rPr>
              <a:t>ower</a:t>
            </a:r>
          </a:p>
        </p:txBody>
      </p:sp>
      <p:sp>
        <p:nvSpPr>
          <p:cNvPr id="11" name="Title 1">
            <a:extLst>
              <a:ext uri="{FF2B5EF4-FFF2-40B4-BE49-F238E27FC236}">
                <a16:creationId xmlns:a16="http://schemas.microsoft.com/office/drawing/2014/main" id="{DD6402A4-788E-DFD1-A268-A9993AA1CC04}"/>
              </a:ext>
            </a:extLst>
          </p:cNvPr>
          <p:cNvSpPr txBox="1">
            <a:spLocks/>
          </p:cNvSpPr>
          <p:nvPr/>
        </p:nvSpPr>
        <p:spPr>
          <a:xfrm>
            <a:off x="232229" y="29029"/>
            <a:ext cx="9508929" cy="752523"/>
          </a:xfrm>
          <a:prstGeom prst="rect">
            <a:avLst/>
          </a:prstGeom>
          <a:ln w="12700">
            <a:miter lim="400000"/>
          </a:ln>
          <a:extLst>
            <a:ext uri="{C572A759-6A51-4108-AA02-DFA0A04FC94B}">
              <ma14:wrappingTextBoxFlag xmlns:ma14="http://schemas.microsoft.com/office/mac/drawingml/2011/main" xmlns="" val="1"/>
            </a:ext>
          </a:extLst>
        </p:spPr>
        <p:txBody>
          <a:bodyPr lIns="127000" tIns="127000" rIns="127000" bIns="127000" anchor="ctr"/>
          <a:lstStyle>
            <a:lvl1pPr defTabSz="410751" eaLnBrk="1" hangingPunct="1">
              <a:defRPr sz="3200" b="1">
                <a:solidFill>
                  <a:srgbClr val="002060"/>
                </a:solidFill>
                <a:latin typeface="Arial"/>
                <a:ea typeface="+mn-ea"/>
                <a:cs typeface="Arial"/>
                <a:sym typeface="Gill Sans Light"/>
              </a:defRPr>
            </a:lvl1pPr>
            <a:lvl2pPr indent="160729" defTabSz="410751" eaLnBrk="1" hangingPunct="1">
              <a:defRPr sz="4781">
                <a:solidFill>
                  <a:srgbClr val="FFFFFF"/>
                </a:solidFill>
                <a:latin typeface="+mn-lt"/>
                <a:ea typeface="+mn-ea"/>
                <a:cs typeface="+mn-cs"/>
                <a:sym typeface="Gill Sans Light"/>
              </a:defRPr>
            </a:lvl2pPr>
            <a:lvl3pPr indent="321457" defTabSz="410751" eaLnBrk="1" hangingPunct="1">
              <a:defRPr sz="4781">
                <a:solidFill>
                  <a:srgbClr val="FFFFFF"/>
                </a:solidFill>
                <a:latin typeface="+mn-lt"/>
                <a:ea typeface="+mn-ea"/>
                <a:cs typeface="+mn-cs"/>
                <a:sym typeface="Gill Sans Light"/>
              </a:defRPr>
            </a:lvl3pPr>
            <a:lvl4pPr indent="482186" defTabSz="410751" eaLnBrk="1" hangingPunct="1">
              <a:defRPr sz="4781">
                <a:solidFill>
                  <a:srgbClr val="FFFFFF"/>
                </a:solidFill>
                <a:latin typeface="+mn-lt"/>
                <a:ea typeface="+mn-ea"/>
                <a:cs typeface="+mn-cs"/>
                <a:sym typeface="Gill Sans Light"/>
              </a:defRPr>
            </a:lvl4pPr>
            <a:lvl5pPr indent="642915" defTabSz="410751" eaLnBrk="1" hangingPunct="1">
              <a:defRPr sz="4781">
                <a:solidFill>
                  <a:srgbClr val="FFFFFF"/>
                </a:solidFill>
                <a:latin typeface="+mn-lt"/>
                <a:ea typeface="+mn-ea"/>
                <a:cs typeface="+mn-cs"/>
                <a:sym typeface="Gill Sans Light"/>
              </a:defRPr>
            </a:lvl5pPr>
            <a:lvl6pPr indent="803643" defTabSz="410751" eaLnBrk="1" hangingPunct="1">
              <a:defRPr sz="4781">
                <a:solidFill>
                  <a:srgbClr val="FFFFFF"/>
                </a:solidFill>
                <a:latin typeface="+mn-lt"/>
                <a:ea typeface="+mn-ea"/>
                <a:cs typeface="+mn-cs"/>
                <a:sym typeface="Gill Sans Light"/>
              </a:defRPr>
            </a:lvl6pPr>
            <a:lvl7pPr indent="964372" defTabSz="410751" eaLnBrk="1" hangingPunct="1">
              <a:defRPr sz="4781">
                <a:solidFill>
                  <a:srgbClr val="FFFFFF"/>
                </a:solidFill>
                <a:latin typeface="+mn-lt"/>
                <a:ea typeface="+mn-ea"/>
                <a:cs typeface="+mn-cs"/>
                <a:sym typeface="Gill Sans Light"/>
              </a:defRPr>
            </a:lvl7pPr>
            <a:lvl8pPr indent="1125101" defTabSz="410751" eaLnBrk="1" hangingPunct="1">
              <a:defRPr sz="4781">
                <a:solidFill>
                  <a:srgbClr val="FFFFFF"/>
                </a:solidFill>
                <a:latin typeface="+mn-lt"/>
                <a:ea typeface="+mn-ea"/>
                <a:cs typeface="+mn-cs"/>
                <a:sym typeface="Gill Sans Light"/>
              </a:defRPr>
            </a:lvl8pPr>
            <a:lvl9pPr indent="1285829" defTabSz="410751" eaLnBrk="1" hangingPunct="1">
              <a:defRPr sz="4781">
                <a:solidFill>
                  <a:srgbClr val="FFFFFF"/>
                </a:solidFill>
                <a:latin typeface="+mn-lt"/>
                <a:ea typeface="+mn-ea"/>
                <a:cs typeface="+mn-cs"/>
                <a:sym typeface="Gill Sans Light"/>
              </a:defRPr>
            </a:lvl9pPr>
          </a:lstStyle>
          <a:p>
            <a:r>
              <a:rPr lang="en-US" sz="2800" kern="0"/>
              <a:t>Task 1: FIA/SCA Modeling</a:t>
            </a:r>
            <a:endParaRPr lang="en-US" sz="2800" kern="0" dirty="0"/>
          </a:p>
        </p:txBody>
      </p:sp>
    </p:spTree>
    <p:extLst>
      <p:ext uri="{BB962C8B-B14F-4D97-AF65-F5344CB8AC3E}">
        <p14:creationId xmlns:p14="http://schemas.microsoft.com/office/powerpoint/2010/main" val="31102969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D5F407-9A33-07BF-08C2-FE17F4898602}"/>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E2AA2BE0-903E-4377-C310-F66657AA0F9A}"/>
              </a:ext>
            </a:extLst>
          </p:cNvPr>
          <p:cNvSpPr>
            <a:spLocks noGrp="1"/>
          </p:cNvSpPr>
          <p:nvPr>
            <p:ph type="title"/>
          </p:nvPr>
        </p:nvSpPr>
        <p:spPr>
          <a:xfrm>
            <a:off x="212214" y="32261"/>
            <a:ext cx="10941845" cy="744808"/>
          </a:xfrm>
        </p:spPr>
        <p:txBody>
          <a:bodyPr/>
          <a:lstStyle/>
          <a:p>
            <a:r>
              <a:rPr lang="en-US" sz="2800" dirty="0">
                <a:solidFill>
                  <a:schemeClr val="accent1">
                    <a:lumMod val="50000"/>
                  </a:schemeClr>
                </a:solidFill>
                <a:latin typeface="Arial" panose="020B0604020202020204" pitchFamily="34" charset="0"/>
                <a:cs typeface="Arial" panose="020B0604020202020204" pitchFamily="34" charset="0"/>
              </a:rPr>
              <a:t>SPICE Simulation of Standard Cells</a:t>
            </a:r>
          </a:p>
        </p:txBody>
      </p:sp>
      <p:sp>
        <p:nvSpPr>
          <p:cNvPr id="2" name="Slide Number Placeholder 1">
            <a:extLst>
              <a:ext uri="{FF2B5EF4-FFF2-40B4-BE49-F238E27FC236}">
                <a16:creationId xmlns:a16="http://schemas.microsoft.com/office/drawing/2014/main" id="{F84F5EC7-5963-8702-EE3B-F0BAE6CB931E}"/>
              </a:ext>
            </a:extLst>
          </p:cNvPr>
          <p:cNvSpPr>
            <a:spLocks noGrp="1"/>
          </p:cNvSpPr>
          <p:nvPr>
            <p:ph type="sldNum" sz="quarter" idx="2"/>
          </p:nvPr>
        </p:nvSpPr>
        <p:spPr>
          <a:xfrm>
            <a:off x="11658035" y="6567394"/>
            <a:ext cx="198772" cy="194797"/>
          </a:xfrm>
          <a:prstGeom prst="rect">
            <a:avLst/>
          </a:prstGeom>
          <a:ln w="12700">
            <a:miter lim="400000"/>
          </a:ln>
        </p:spPr>
        <p:txBody>
          <a:bodyPr wrap="none" lIns="0" tIns="0" rIns="0" bIns="0">
            <a:spAutoFit/>
          </a:bodyPr>
          <a:lstStyle>
            <a:defPPr>
              <a:defRPr lang="en-US"/>
            </a:defPPr>
            <a:lvl1pPr marL="0" algn="ctr" defTabSz="410751" rtl="0" eaLnBrk="1" latinLnBrk="0" hangingPunct="1">
              <a:defRPr sz="1266" kern="1200">
                <a:solidFill>
                  <a:srgbClr val="003893"/>
                </a:solidFill>
                <a:latin typeface="Gill Sans"/>
                <a:ea typeface="Gill Sans"/>
                <a:cs typeface="Gill Sans"/>
                <a:sym typeface="Gill San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F03A6CE-FA7F-4521-8D91-BD78BED4306F}" type="slidenum">
              <a:rPr lang="en-US" smtClean="0"/>
              <a:pPr/>
              <a:t>15</a:t>
            </a:fld>
            <a:endParaRPr lang="en-US"/>
          </a:p>
        </p:txBody>
      </p:sp>
      <p:sp>
        <p:nvSpPr>
          <p:cNvPr id="6" name="Text Placeholder 2">
            <a:extLst>
              <a:ext uri="{FF2B5EF4-FFF2-40B4-BE49-F238E27FC236}">
                <a16:creationId xmlns:a16="http://schemas.microsoft.com/office/drawing/2014/main" id="{563A267E-E5E7-9F04-3F0F-A350A6265968}"/>
              </a:ext>
            </a:extLst>
          </p:cNvPr>
          <p:cNvSpPr txBox="1">
            <a:spLocks/>
          </p:cNvSpPr>
          <p:nvPr/>
        </p:nvSpPr>
        <p:spPr>
          <a:xfrm>
            <a:off x="335044" y="494324"/>
            <a:ext cx="4279914" cy="5391448"/>
          </a:xfrm>
          <a:prstGeom prst="rect">
            <a:avLst/>
          </a:prstGeom>
          <a:ln w="12700">
            <a:miter lim="400000"/>
          </a:ln>
          <a:extLst>
            <a:ext uri="{C572A759-6A51-4108-AA02-DFA0A04FC94B}">
              <ma14:wrappingTextBoxFlag xmlns:ma14="http://schemas.microsoft.com/office/mac/drawingml/2011/main" xmlns="" val="1"/>
            </a:ext>
          </a:extLst>
        </p:spPr>
        <p:txBody>
          <a:bodyPr lIns="0" tIns="0" rIns="0" bIns="0"/>
          <a:lstStyle>
            <a:lvl1pPr marL="625056" indent="-401822" defTabSz="410751" eaLnBrk="1" hangingPunct="1">
              <a:spcBef>
                <a:spcPts val="844"/>
              </a:spcBef>
              <a:buSzPct val="100000"/>
              <a:buChar char="•"/>
              <a:defRPr sz="2400" b="1" i="0">
                <a:latin typeface="Arial"/>
                <a:ea typeface="+mn-ea"/>
                <a:cs typeface="Arial"/>
                <a:sym typeface="Gill Sans Light"/>
              </a:defRPr>
            </a:lvl1pPr>
            <a:lvl2pPr marL="937584" indent="-401822" defTabSz="410751" eaLnBrk="1" hangingPunct="1">
              <a:spcBef>
                <a:spcPts val="844"/>
              </a:spcBef>
              <a:buSzPct val="100000"/>
              <a:buChar char="•"/>
              <a:defRPr sz="2000" b="1">
                <a:latin typeface="Arial"/>
                <a:ea typeface="+mn-ea"/>
                <a:cs typeface="Arial"/>
                <a:sym typeface="Gill Sans Light"/>
              </a:defRPr>
            </a:lvl2pPr>
            <a:lvl3pPr marL="1250112" indent="-401822" defTabSz="410751" eaLnBrk="1" hangingPunct="1">
              <a:spcBef>
                <a:spcPts val="844"/>
              </a:spcBef>
              <a:buSzPct val="100000"/>
              <a:buChar char="•"/>
              <a:defRPr sz="1800" b="1">
                <a:latin typeface="Arial"/>
                <a:ea typeface="+mn-ea"/>
                <a:cs typeface="Arial"/>
                <a:sym typeface="Gill Sans Light"/>
              </a:defRPr>
            </a:lvl3pPr>
            <a:lvl4pPr marL="1562640" indent="-401822" defTabSz="410751" eaLnBrk="1" hangingPunct="1">
              <a:spcBef>
                <a:spcPts val="844"/>
              </a:spcBef>
              <a:buSzPct val="100000"/>
              <a:buChar char="•"/>
              <a:defRPr sz="1969">
                <a:latin typeface="Arial"/>
                <a:ea typeface="+mn-ea"/>
                <a:cs typeface="Arial"/>
                <a:sym typeface="Gill Sans Light"/>
              </a:defRPr>
            </a:lvl4pPr>
            <a:lvl5pPr marL="1875168" indent="-401822" defTabSz="410751" eaLnBrk="1" hangingPunct="1">
              <a:spcBef>
                <a:spcPts val="844"/>
              </a:spcBef>
              <a:buSzPct val="100000"/>
              <a:buChar char="•"/>
              <a:defRPr sz="1969">
                <a:latin typeface="Arial"/>
                <a:ea typeface="+mn-ea"/>
                <a:cs typeface="Arial"/>
                <a:sym typeface="Gill Sans Light"/>
              </a:defRPr>
            </a:lvl5pPr>
            <a:lvl6pPr marL="2125190" indent="-401822" defTabSz="410751" eaLnBrk="1" hangingPunct="1">
              <a:spcBef>
                <a:spcPts val="1687"/>
              </a:spcBef>
              <a:buSzPct val="171000"/>
              <a:buChar char="•"/>
              <a:defRPr sz="2953">
                <a:latin typeface="+mn-lt"/>
                <a:ea typeface="+mn-ea"/>
                <a:cs typeface="+mn-cs"/>
                <a:sym typeface="Gill Sans Light"/>
              </a:defRPr>
            </a:lvl6pPr>
            <a:lvl7pPr marL="2375212" indent="-401822" defTabSz="410751" eaLnBrk="1" hangingPunct="1">
              <a:spcBef>
                <a:spcPts val="1687"/>
              </a:spcBef>
              <a:buSzPct val="171000"/>
              <a:buChar char="•"/>
              <a:defRPr sz="2953">
                <a:latin typeface="+mn-lt"/>
                <a:ea typeface="+mn-ea"/>
                <a:cs typeface="+mn-cs"/>
                <a:sym typeface="Gill Sans Light"/>
              </a:defRPr>
            </a:lvl7pPr>
            <a:lvl8pPr marL="2625235" indent="-401822" defTabSz="410751" eaLnBrk="1" hangingPunct="1">
              <a:spcBef>
                <a:spcPts val="1687"/>
              </a:spcBef>
              <a:buSzPct val="171000"/>
              <a:buChar char="•"/>
              <a:defRPr sz="2953">
                <a:latin typeface="+mn-lt"/>
                <a:ea typeface="+mn-ea"/>
                <a:cs typeface="+mn-cs"/>
                <a:sym typeface="Gill Sans Light"/>
              </a:defRPr>
            </a:lvl8pPr>
            <a:lvl9pPr marL="2875257" indent="-401822" defTabSz="410751" eaLnBrk="1" hangingPunct="1">
              <a:spcBef>
                <a:spcPts val="1687"/>
              </a:spcBef>
              <a:buSzPct val="171000"/>
              <a:buChar char="•"/>
              <a:defRPr sz="2953">
                <a:latin typeface="+mn-lt"/>
                <a:ea typeface="+mn-ea"/>
                <a:cs typeface="+mn-cs"/>
                <a:sym typeface="Gill Sans Light"/>
              </a:defRPr>
            </a:lvl9pPr>
          </a:lstStyle>
          <a:p>
            <a:pPr marL="0" indent="0">
              <a:buNone/>
            </a:pPr>
            <a:endParaRPr lang="en-US" sz="3200" b="0" kern="0"/>
          </a:p>
          <a:p>
            <a:pPr marL="967956" lvl="2" indent="-342900"/>
            <a:endParaRPr lang="en-US" sz="2000" kern="0">
              <a:solidFill>
                <a:schemeClr val="tx2">
                  <a:lumMod val="20000"/>
                  <a:lumOff val="80000"/>
                </a:schemeClr>
              </a:solidFill>
            </a:endParaRPr>
          </a:p>
          <a:p>
            <a:pPr marL="937584" lvl="3" indent="0">
              <a:buNone/>
            </a:pPr>
            <a:endParaRPr lang="en-US" sz="2000" b="0" kern="0"/>
          </a:p>
          <a:p>
            <a:pPr marL="967956" lvl="2" indent="-342900"/>
            <a:endParaRPr lang="en-US" sz="2400" b="0" kern="0"/>
          </a:p>
          <a:p>
            <a:pPr marL="967956" lvl="2" indent="-342900"/>
            <a:endParaRPr lang="en-US" sz="2400" b="0" kern="0"/>
          </a:p>
          <a:p>
            <a:pPr marL="967956" lvl="2" indent="-342900"/>
            <a:endParaRPr lang="en-US" sz="2400" b="0" kern="0"/>
          </a:p>
          <a:p>
            <a:pPr marL="967956" lvl="2" indent="-342900"/>
            <a:endParaRPr lang="en-US" sz="2400" b="0" kern="0"/>
          </a:p>
          <a:p>
            <a:pPr marL="967956" lvl="2" indent="-342900"/>
            <a:endParaRPr lang="en-US" sz="2400" b="0" kern="0"/>
          </a:p>
          <a:p>
            <a:pPr marL="967956" lvl="2" indent="-342900"/>
            <a:endParaRPr lang="en-US" sz="2400" b="0" kern="0"/>
          </a:p>
          <a:p>
            <a:pPr marL="0" indent="0">
              <a:buNone/>
            </a:pPr>
            <a:endParaRPr lang="en-US" sz="3200" b="0" kern="0"/>
          </a:p>
          <a:p>
            <a:pPr marL="655428" lvl="1" indent="-342900"/>
            <a:endParaRPr lang="en-US" sz="2800" b="0" kern="0">
              <a:solidFill>
                <a:schemeClr val="tx1"/>
              </a:solidFill>
            </a:endParaRPr>
          </a:p>
          <a:p>
            <a:pPr marL="655428" lvl="1" indent="-342900"/>
            <a:endParaRPr lang="en-US" sz="2800" b="0" kern="0">
              <a:solidFill>
                <a:schemeClr val="tx1"/>
              </a:solidFill>
            </a:endParaRPr>
          </a:p>
          <a:p>
            <a:pPr marL="0" indent="0">
              <a:buNone/>
            </a:pPr>
            <a:endParaRPr lang="en-US" sz="3200" b="0" kern="0">
              <a:solidFill>
                <a:schemeClr val="tx1"/>
              </a:solidFill>
            </a:endParaRPr>
          </a:p>
          <a:p>
            <a:pPr marL="967956" lvl="2" indent="-342900">
              <a:buFont typeface="Arial" panose="020B0604020202020204" pitchFamily="34" charset="0"/>
              <a:buChar char="•"/>
            </a:pPr>
            <a:endParaRPr lang="en-US" sz="2400" kern="0">
              <a:solidFill>
                <a:schemeClr val="tx1"/>
              </a:solidFill>
            </a:endParaRPr>
          </a:p>
        </p:txBody>
      </p:sp>
      <p:pic>
        <p:nvPicPr>
          <p:cNvPr id="8" name="Picture 7" descr="A computer screen shot of a computer&#10;&#10;Description automatically generated">
            <a:extLst>
              <a:ext uri="{FF2B5EF4-FFF2-40B4-BE49-F238E27FC236}">
                <a16:creationId xmlns:a16="http://schemas.microsoft.com/office/drawing/2014/main" id="{CD15420D-2E58-4398-5FF8-4038BBC98A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4294" y="1647512"/>
            <a:ext cx="3536991" cy="1702997"/>
          </a:xfrm>
          <a:prstGeom prst="rect">
            <a:avLst/>
          </a:prstGeom>
        </p:spPr>
      </p:pic>
      <p:pic>
        <p:nvPicPr>
          <p:cNvPr id="10" name="Picture 9" descr="A graph on a black screen&#10;&#10;Description automatically generated">
            <a:extLst>
              <a:ext uri="{FF2B5EF4-FFF2-40B4-BE49-F238E27FC236}">
                <a16:creationId xmlns:a16="http://schemas.microsoft.com/office/drawing/2014/main" id="{F4EE4124-A210-E085-EA63-4FD8461974F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00655" y="1638268"/>
            <a:ext cx="3069125" cy="1721484"/>
          </a:xfrm>
          <a:prstGeom prst="rect">
            <a:avLst/>
          </a:prstGeom>
        </p:spPr>
      </p:pic>
      <p:pic>
        <p:nvPicPr>
          <p:cNvPr id="14" name="Picture 13" descr="A screen shot of a computer screen&#10;&#10;Description automatically generated">
            <a:extLst>
              <a:ext uri="{FF2B5EF4-FFF2-40B4-BE49-F238E27FC236}">
                <a16:creationId xmlns:a16="http://schemas.microsoft.com/office/drawing/2014/main" id="{365D747C-87BB-8311-5B93-58B501A900C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664294" y="4136106"/>
            <a:ext cx="7805485" cy="2317229"/>
          </a:xfrm>
          <a:prstGeom prst="rect">
            <a:avLst/>
          </a:prstGeom>
        </p:spPr>
      </p:pic>
      <p:sp>
        <p:nvSpPr>
          <p:cNvPr id="15" name="Oval 14">
            <a:extLst>
              <a:ext uri="{FF2B5EF4-FFF2-40B4-BE49-F238E27FC236}">
                <a16:creationId xmlns:a16="http://schemas.microsoft.com/office/drawing/2014/main" id="{226FB63F-2ACA-2B9E-FE12-F8684300C81D}"/>
              </a:ext>
            </a:extLst>
          </p:cNvPr>
          <p:cNvSpPr/>
          <p:nvPr/>
        </p:nvSpPr>
        <p:spPr>
          <a:xfrm>
            <a:off x="4081569" y="1789583"/>
            <a:ext cx="270025" cy="441858"/>
          </a:xfrm>
          <a:prstGeom prst="ellipse">
            <a:avLst/>
          </a:prstGeom>
          <a:noFill/>
          <a:ln w="25400" cap="flat">
            <a:solidFill>
              <a:srgbClr val="C00000"/>
            </a:solidFill>
            <a:prstDash val="solid"/>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16" name="TextBox 15">
            <a:extLst>
              <a:ext uri="{FF2B5EF4-FFF2-40B4-BE49-F238E27FC236}">
                <a16:creationId xmlns:a16="http://schemas.microsoft.com/office/drawing/2014/main" id="{D5049ED5-32B2-3948-A60B-33C765A7E10A}"/>
              </a:ext>
            </a:extLst>
          </p:cNvPr>
          <p:cNvSpPr txBox="1"/>
          <p:nvPr/>
        </p:nvSpPr>
        <p:spPr>
          <a:xfrm>
            <a:off x="1771141" y="3397209"/>
            <a:ext cx="3430144" cy="28725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200" b="1" i="0" u="none" strike="noStrike" cap="none" spc="0" normalizeH="0" baseline="0" dirty="0">
                <a:ln>
                  <a:noFill/>
                </a:ln>
                <a:effectLst/>
                <a:uFillTx/>
                <a:latin typeface="Helvetica"/>
                <a:ea typeface="Helvetica"/>
                <a:cs typeface="Helvetica"/>
                <a:sym typeface="Helvetica"/>
              </a:rPr>
              <a:t>Laser sensitive region for output state  0 -&gt;1</a:t>
            </a:r>
          </a:p>
        </p:txBody>
      </p:sp>
      <p:sp>
        <p:nvSpPr>
          <p:cNvPr id="17" name="TextBox 16">
            <a:extLst>
              <a:ext uri="{FF2B5EF4-FFF2-40B4-BE49-F238E27FC236}">
                <a16:creationId xmlns:a16="http://schemas.microsoft.com/office/drawing/2014/main" id="{685A1FCE-6C79-DE85-D1CE-06137DC3BB77}"/>
              </a:ext>
            </a:extLst>
          </p:cNvPr>
          <p:cNvSpPr txBox="1"/>
          <p:nvPr/>
        </p:nvSpPr>
        <p:spPr>
          <a:xfrm>
            <a:off x="6287706" y="3520917"/>
            <a:ext cx="3989769" cy="28725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200" b="1" i="0" u="none" strike="noStrike" cap="none" spc="0" normalizeH="0" baseline="0" dirty="0">
                <a:ln>
                  <a:noFill/>
                </a:ln>
                <a:effectLst/>
                <a:uFillTx/>
                <a:latin typeface="Helvetica"/>
                <a:ea typeface="Helvetica"/>
                <a:cs typeface="Helvetica"/>
                <a:sym typeface="Helvetica"/>
              </a:rPr>
              <a:t>Voltage levels for </a:t>
            </a:r>
            <a:r>
              <a:rPr kumimoji="0" lang="en-US" sz="1200" b="1" i="0" u="none" strike="noStrike" cap="none" spc="0" normalizeH="0" baseline="0" dirty="0" err="1">
                <a:ln>
                  <a:noFill/>
                </a:ln>
                <a:effectLst/>
                <a:uFillTx/>
                <a:latin typeface="Helvetica"/>
                <a:ea typeface="Helvetica"/>
                <a:cs typeface="Helvetica"/>
                <a:sym typeface="Helvetica"/>
              </a:rPr>
              <a:t>for</a:t>
            </a:r>
            <a:r>
              <a:rPr kumimoji="0" lang="en-US" sz="1200" b="1" i="0" u="none" strike="noStrike" cap="none" spc="0" normalizeH="0" baseline="0" dirty="0">
                <a:ln>
                  <a:noFill/>
                </a:ln>
                <a:effectLst/>
                <a:uFillTx/>
                <a:latin typeface="Helvetica"/>
                <a:ea typeface="Helvetica"/>
                <a:cs typeface="Helvetica"/>
                <a:sym typeface="Helvetica"/>
              </a:rPr>
              <a:t> output state flipped 0 -&gt;1</a:t>
            </a:r>
          </a:p>
        </p:txBody>
      </p:sp>
      <p:cxnSp>
        <p:nvCxnSpPr>
          <p:cNvPr id="19" name="Straight Connector 18">
            <a:extLst>
              <a:ext uri="{FF2B5EF4-FFF2-40B4-BE49-F238E27FC236}">
                <a16:creationId xmlns:a16="http://schemas.microsoft.com/office/drawing/2014/main" id="{DE836467-557E-AF68-58B6-D2845829338F}"/>
              </a:ext>
            </a:extLst>
          </p:cNvPr>
          <p:cNvCxnSpPr/>
          <p:nvPr/>
        </p:nvCxnSpPr>
        <p:spPr>
          <a:xfrm flipH="1">
            <a:off x="7573474" y="2594746"/>
            <a:ext cx="1666655" cy="0"/>
          </a:xfrm>
          <a:prstGeom prst="line">
            <a:avLst/>
          </a:prstGeom>
          <a:noFill/>
          <a:ln w="19050" cap="flat">
            <a:solidFill>
              <a:srgbClr val="FF0000"/>
            </a:solidFill>
            <a:prstDash val="sysDash"/>
            <a:miter lim="400000"/>
          </a:ln>
          <a:effectLst/>
        </p:spPr>
        <p:style>
          <a:lnRef idx="0">
            <a:scrgbClr r="0" g="0" b="0"/>
          </a:lnRef>
          <a:fillRef idx="0">
            <a:scrgbClr r="0" g="0" b="0"/>
          </a:fillRef>
          <a:effectRef idx="0">
            <a:scrgbClr r="0" g="0" b="0"/>
          </a:effectRef>
          <a:fontRef idx="none"/>
        </p:style>
      </p:cxnSp>
      <p:cxnSp>
        <p:nvCxnSpPr>
          <p:cNvPr id="20" name="Straight Connector 19">
            <a:extLst>
              <a:ext uri="{FF2B5EF4-FFF2-40B4-BE49-F238E27FC236}">
                <a16:creationId xmlns:a16="http://schemas.microsoft.com/office/drawing/2014/main" id="{369D0ADC-7E49-A465-555C-F7B8CA145AC6}"/>
              </a:ext>
            </a:extLst>
          </p:cNvPr>
          <p:cNvCxnSpPr>
            <a:cxnSpLocks/>
          </p:cNvCxnSpPr>
          <p:nvPr/>
        </p:nvCxnSpPr>
        <p:spPr>
          <a:xfrm flipV="1">
            <a:off x="7573474" y="2603338"/>
            <a:ext cx="0" cy="530229"/>
          </a:xfrm>
          <a:prstGeom prst="line">
            <a:avLst/>
          </a:prstGeom>
          <a:noFill/>
          <a:ln w="19050" cap="flat">
            <a:solidFill>
              <a:srgbClr val="FF0000"/>
            </a:solidFill>
            <a:prstDash val="sysDash"/>
            <a:miter lim="400000"/>
          </a:ln>
          <a:effectLst/>
        </p:spPr>
        <p:style>
          <a:lnRef idx="0">
            <a:scrgbClr r="0" g="0" b="0"/>
          </a:lnRef>
          <a:fillRef idx="0">
            <a:scrgbClr r="0" g="0" b="0"/>
          </a:fillRef>
          <a:effectRef idx="0">
            <a:scrgbClr r="0" g="0" b="0"/>
          </a:effectRef>
          <a:fontRef idx="none"/>
        </p:style>
      </p:cxnSp>
      <p:sp>
        <p:nvSpPr>
          <p:cNvPr id="24" name="Oval 23">
            <a:extLst>
              <a:ext uri="{FF2B5EF4-FFF2-40B4-BE49-F238E27FC236}">
                <a16:creationId xmlns:a16="http://schemas.microsoft.com/office/drawing/2014/main" id="{74B984E9-BE38-0288-68EB-261D5D7B450C}"/>
              </a:ext>
            </a:extLst>
          </p:cNvPr>
          <p:cNvSpPr/>
          <p:nvPr/>
        </p:nvSpPr>
        <p:spPr>
          <a:xfrm>
            <a:off x="2484949" y="5932472"/>
            <a:ext cx="270025" cy="441858"/>
          </a:xfrm>
          <a:prstGeom prst="ellipse">
            <a:avLst/>
          </a:prstGeom>
          <a:noFill/>
          <a:ln w="25400" cap="flat">
            <a:solidFill>
              <a:srgbClr val="C00000"/>
            </a:solidFill>
            <a:prstDash val="sysDash"/>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25" name="Oval 24">
            <a:extLst>
              <a:ext uri="{FF2B5EF4-FFF2-40B4-BE49-F238E27FC236}">
                <a16:creationId xmlns:a16="http://schemas.microsoft.com/office/drawing/2014/main" id="{E8DD99C0-846C-AB44-D637-387930088A45}"/>
              </a:ext>
            </a:extLst>
          </p:cNvPr>
          <p:cNvSpPr/>
          <p:nvPr/>
        </p:nvSpPr>
        <p:spPr>
          <a:xfrm>
            <a:off x="4310407" y="5964799"/>
            <a:ext cx="270025" cy="441858"/>
          </a:xfrm>
          <a:prstGeom prst="ellipse">
            <a:avLst/>
          </a:prstGeom>
          <a:noFill/>
          <a:ln w="25400" cap="flat">
            <a:solidFill>
              <a:srgbClr val="C00000"/>
            </a:solidFill>
            <a:prstDash val="sysDash"/>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26" name="Oval 25">
            <a:extLst>
              <a:ext uri="{FF2B5EF4-FFF2-40B4-BE49-F238E27FC236}">
                <a16:creationId xmlns:a16="http://schemas.microsoft.com/office/drawing/2014/main" id="{ED72F55C-C5E9-C9DC-1ABA-4D8D845865DC}"/>
              </a:ext>
            </a:extLst>
          </p:cNvPr>
          <p:cNvSpPr/>
          <p:nvPr/>
        </p:nvSpPr>
        <p:spPr>
          <a:xfrm>
            <a:off x="4530962" y="5955811"/>
            <a:ext cx="270025" cy="441858"/>
          </a:xfrm>
          <a:prstGeom prst="ellipse">
            <a:avLst/>
          </a:prstGeom>
          <a:noFill/>
          <a:ln w="25400" cap="flat">
            <a:solidFill>
              <a:srgbClr val="C00000"/>
            </a:solidFill>
            <a:prstDash val="sysDash"/>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9" name="TextBox 8">
            <a:extLst>
              <a:ext uri="{FF2B5EF4-FFF2-40B4-BE49-F238E27FC236}">
                <a16:creationId xmlns:a16="http://schemas.microsoft.com/office/drawing/2014/main" id="{83F5540C-9E54-2516-5965-A5BBB5F8E294}"/>
              </a:ext>
            </a:extLst>
          </p:cNvPr>
          <p:cNvSpPr txBox="1"/>
          <p:nvPr/>
        </p:nvSpPr>
        <p:spPr>
          <a:xfrm>
            <a:off x="920811" y="861915"/>
            <a:ext cx="3745163" cy="53347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2800" b="1" i="0" u="none" strike="noStrike" cap="none" spc="0" normalizeH="0" baseline="0" dirty="0">
                <a:ln>
                  <a:noFill/>
                </a:ln>
                <a:solidFill>
                  <a:srgbClr val="000000"/>
                </a:solidFill>
                <a:effectLst/>
                <a:uFillTx/>
                <a:latin typeface="Helvetica"/>
                <a:ea typeface="Helvetica"/>
                <a:cs typeface="Helvetica"/>
                <a:sym typeface="Helvetica"/>
              </a:rPr>
              <a:t>Inverter</a:t>
            </a:r>
          </a:p>
        </p:txBody>
      </p:sp>
      <p:sp>
        <p:nvSpPr>
          <p:cNvPr id="5" name="TextBox 4">
            <a:extLst>
              <a:ext uri="{FF2B5EF4-FFF2-40B4-BE49-F238E27FC236}">
                <a16:creationId xmlns:a16="http://schemas.microsoft.com/office/drawing/2014/main" id="{01F5ECB6-904C-F7A2-B9FC-D2AF4C78DB2C}"/>
              </a:ext>
            </a:extLst>
          </p:cNvPr>
          <p:cNvSpPr txBox="1"/>
          <p:nvPr/>
        </p:nvSpPr>
        <p:spPr>
          <a:xfrm>
            <a:off x="4081569" y="6521163"/>
            <a:ext cx="3986106" cy="28725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200" b="1" i="0" u="none" strike="noStrike" cap="none" spc="0" normalizeH="0" baseline="0" dirty="0">
                <a:ln>
                  <a:noFill/>
                </a:ln>
                <a:effectLst/>
                <a:uFillTx/>
                <a:latin typeface="Helvetica"/>
                <a:ea typeface="Helvetica"/>
                <a:cs typeface="Helvetica"/>
                <a:sym typeface="Helvetica"/>
              </a:rPr>
              <a:t>Output waveform for output state flipped 0 -&gt;1</a:t>
            </a:r>
          </a:p>
        </p:txBody>
      </p:sp>
    </p:spTree>
    <p:extLst>
      <p:ext uri="{BB962C8B-B14F-4D97-AF65-F5344CB8AC3E}">
        <p14:creationId xmlns:p14="http://schemas.microsoft.com/office/powerpoint/2010/main" val="207838096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E60AAE-CF97-FE69-D1E0-DC73F6053940}"/>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A0435241-4645-2653-B6A6-50C61B4D50A0}"/>
              </a:ext>
            </a:extLst>
          </p:cNvPr>
          <p:cNvSpPr>
            <a:spLocks noGrp="1"/>
          </p:cNvSpPr>
          <p:nvPr>
            <p:ph type="title"/>
          </p:nvPr>
        </p:nvSpPr>
        <p:spPr>
          <a:xfrm>
            <a:off x="174551" y="95868"/>
            <a:ext cx="10941845" cy="744808"/>
          </a:xfrm>
        </p:spPr>
        <p:txBody>
          <a:bodyPr/>
          <a:lstStyle/>
          <a:p>
            <a:r>
              <a:rPr lang="en-US" sz="2800" dirty="0">
                <a:solidFill>
                  <a:schemeClr val="accent1">
                    <a:lumMod val="50000"/>
                  </a:schemeClr>
                </a:solidFill>
                <a:latin typeface="Arial" panose="020B0604020202020204" pitchFamily="34" charset="0"/>
                <a:cs typeface="Arial" panose="020B0604020202020204" pitchFamily="34" charset="0"/>
              </a:rPr>
              <a:t>Standard Cell Simulation</a:t>
            </a:r>
          </a:p>
        </p:txBody>
      </p:sp>
      <p:sp>
        <p:nvSpPr>
          <p:cNvPr id="2" name="Slide Number Placeholder 1">
            <a:extLst>
              <a:ext uri="{FF2B5EF4-FFF2-40B4-BE49-F238E27FC236}">
                <a16:creationId xmlns:a16="http://schemas.microsoft.com/office/drawing/2014/main" id="{DC90B141-6D48-ABFB-E3AF-EBF45B5C551C}"/>
              </a:ext>
            </a:extLst>
          </p:cNvPr>
          <p:cNvSpPr>
            <a:spLocks noGrp="1"/>
          </p:cNvSpPr>
          <p:nvPr>
            <p:ph type="sldNum" sz="quarter" idx="2"/>
          </p:nvPr>
        </p:nvSpPr>
        <p:spPr>
          <a:xfrm>
            <a:off x="11658035" y="6567394"/>
            <a:ext cx="198772" cy="194797"/>
          </a:xfrm>
          <a:prstGeom prst="rect">
            <a:avLst/>
          </a:prstGeom>
          <a:ln w="12700">
            <a:miter lim="400000"/>
          </a:ln>
        </p:spPr>
        <p:txBody>
          <a:bodyPr wrap="none" lIns="0" tIns="0" rIns="0" bIns="0">
            <a:spAutoFit/>
          </a:bodyPr>
          <a:lstStyle>
            <a:defPPr>
              <a:defRPr lang="en-US"/>
            </a:defPPr>
            <a:lvl1pPr marL="0" algn="ctr" defTabSz="410751" rtl="0" eaLnBrk="1" latinLnBrk="0" hangingPunct="1">
              <a:defRPr sz="1266" kern="1200">
                <a:solidFill>
                  <a:srgbClr val="003893"/>
                </a:solidFill>
                <a:latin typeface="Gill Sans"/>
                <a:ea typeface="Gill Sans"/>
                <a:cs typeface="Gill Sans"/>
                <a:sym typeface="Gill San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410751" rtl="0" eaLnBrk="1" fontAlgn="auto" latinLnBrk="0" hangingPunct="1">
              <a:lnSpc>
                <a:spcPct val="100000"/>
              </a:lnSpc>
              <a:spcBef>
                <a:spcPts val="0"/>
              </a:spcBef>
              <a:spcAft>
                <a:spcPts val="0"/>
              </a:spcAft>
              <a:buClrTx/>
              <a:buSzTx/>
              <a:buFontTx/>
              <a:buNone/>
              <a:tabLst/>
              <a:defRPr/>
            </a:pPr>
            <a:fld id="{3F03A6CE-FA7F-4521-8D91-BD78BED4306F}" type="slidenum">
              <a:rPr kumimoji="0" lang="en-US" sz="1266" b="0" i="0" u="none" strike="noStrike" kern="1200" cap="none" spc="0" normalizeH="0" baseline="0" noProof="0" smtClean="0">
                <a:ln>
                  <a:noFill/>
                </a:ln>
                <a:solidFill>
                  <a:srgbClr val="003893"/>
                </a:solidFill>
                <a:effectLst/>
                <a:uLnTx/>
                <a:uFillTx/>
                <a:latin typeface="Gill Sans"/>
                <a:sym typeface="Gill Sans"/>
              </a:rPr>
              <a:pPr marL="0" marR="0" lvl="0" indent="0" algn="ctr" defTabSz="410751" rtl="0" eaLnBrk="1" fontAlgn="auto" latinLnBrk="0" hangingPunct="1">
                <a:lnSpc>
                  <a:spcPct val="100000"/>
                </a:lnSpc>
                <a:spcBef>
                  <a:spcPts val="0"/>
                </a:spcBef>
                <a:spcAft>
                  <a:spcPts val="0"/>
                </a:spcAft>
                <a:buClrTx/>
                <a:buSzTx/>
                <a:buFontTx/>
                <a:buNone/>
                <a:tabLst/>
                <a:defRPr/>
              </a:pPr>
              <a:t>16</a:t>
            </a:fld>
            <a:endParaRPr kumimoji="0" lang="en-US" sz="1266" b="0" i="0" u="none" strike="noStrike" kern="1200" cap="none" spc="0" normalizeH="0" baseline="0" noProof="0">
              <a:ln>
                <a:noFill/>
              </a:ln>
              <a:solidFill>
                <a:srgbClr val="003893"/>
              </a:solidFill>
              <a:effectLst/>
              <a:uLnTx/>
              <a:uFillTx/>
              <a:latin typeface="Gill Sans"/>
              <a:sym typeface="Gill Sans"/>
            </a:endParaRPr>
          </a:p>
        </p:txBody>
      </p:sp>
      <p:sp>
        <p:nvSpPr>
          <p:cNvPr id="6" name="Text Placeholder 2">
            <a:extLst>
              <a:ext uri="{FF2B5EF4-FFF2-40B4-BE49-F238E27FC236}">
                <a16:creationId xmlns:a16="http://schemas.microsoft.com/office/drawing/2014/main" id="{1F6670BB-6BD3-0658-60CB-643935326297}"/>
              </a:ext>
            </a:extLst>
          </p:cNvPr>
          <p:cNvSpPr txBox="1">
            <a:spLocks/>
          </p:cNvSpPr>
          <p:nvPr/>
        </p:nvSpPr>
        <p:spPr>
          <a:xfrm>
            <a:off x="335044" y="494324"/>
            <a:ext cx="4279914" cy="5391448"/>
          </a:xfrm>
          <a:prstGeom prst="rect">
            <a:avLst/>
          </a:prstGeom>
          <a:ln w="12700">
            <a:miter lim="400000"/>
          </a:ln>
          <a:extLst>
            <a:ext uri="{C572A759-6A51-4108-AA02-DFA0A04FC94B}">
              <ma14:wrappingTextBoxFlag xmlns:ma14="http://schemas.microsoft.com/office/mac/drawingml/2011/main" xmlns="" val="1"/>
            </a:ext>
          </a:extLst>
        </p:spPr>
        <p:txBody>
          <a:bodyPr lIns="0" tIns="0" rIns="0" bIns="0"/>
          <a:lstStyle>
            <a:lvl1pPr marL="625056" indent="-401822" defTabSz="410751" eaLnBrk="1" hangingPunct="1">
              <a:spcBef>
                <a:spcPts val="844"/>
              </a:spcBef>
              <a:buSzPct val="100000"/>
              <a:buChar char="•"/>
              <a:defRPr sz="2400" b="1" i="0">
                <a:latin typeface="Arial"/>
                <a:ea typeface="+mn-ea"/>
                <a:cs typeface="Arial"/>
                <a:sym typeface="Gill Sans Light"/>
              </a:defRPr>
            </a:lvl1pPr>
            <a:lvl2pPr marL="937584" indent="-401822" defTabSz="410751" eaLnBrk="1" hangingPunct="1">
              <a:spcBef>
                <a:spcPts val="844"/>
              </a:spcBef>
              <a:buSzPct val="100000"/>
              <a:buChar char="•"/>
              <a:defRPr sz="2000" b="1">
                <a:latin typeface="Arial"/>
                <a:ea typeface="+mn-ea"/>
                <a:cs typeface="Arial"/>
                <a:sym typeface="Gill Sans Light"/>
              </a:defRPr>
            </a:lvl2pPr>
            <a:lvl3pPr marL="1250112" indent="-401822" defTabSz="410751" eaLnBrk="1" hangingPunct="1">
              <a:spcBef>
                <a:spcPts val="844"/>
              </a:spcBef>
              <a:buSzPct val="100000"/>
              <a:buChar char="•"/>
              <a:defRPr sz="1800" b="1">
                <a:latin typeface="Arial"/>
                <a:ea typeface="+mn-ea"/>
                <a:cs typeface="Arial"/>
                <a:sym typeface="Gill Sans Light"/>
              </a:defRPr>
            </a:lvl3pPr>
            <a:lvl4pPr marL="1562640" indent="-401822" defTabSz="410751" eaLnBrk="1" hangingPunct="1">
              <a:spcBef>
                <a:spcPts val="844"/>
              </a:spcBef>
              <a:buSzPct val="100000"/>
              <a:buChar char="•"/>
              <a:defRPr sz="1969">
                <a:latin typeface="Arial"/>
                <a:ea typeface="+mn-ea"/>
                <a:cs typeface="Arial"/>
                <a:sym typeface="Gill Sans Light"/>
              </a:defRPr>
            </a:lvl4pPr>
            <a:lvl5pPr marL="1875168" indent="-401822" defTabSz="410751" eaLnBrk="1" hangingPunct="1">
              <a:spcBef>
                <a:spcPts val="844"/>
              </a:spcBef>
              <a:buSzPct val="100000"/>
              <a:buChar char="•"/>
              <a:defRPr sz="1969">
                <a:latin typeface="Arial"/>
                <a:ea typeface="+mn-ea"/>
                <a:cs typeface="Arial"/>
                <a:sym typeface="Gill Sans Light"/>
              </a:defRPr>
            </a:lvl5pPr>
            <a:lvl6pPr marL="2125190" indent="-401822" defTabSz="410751" eaLnBrk="1" hangingPunct="1">
              <a:spcBef>
                <a:spcPts val="1687"/>
              </a:spcBef>
              <a:buSzPct val="171000"/>
              <a:buChar char="•"/>
              <a:defRPr sz="2953">
                <a:latin typeface="+mn-lt"/>
                <a:ea typeface="+mn-ea"/>
                <a:cs typeface="+mn-cs"/>
                <a:sym typeface="Gill Sans Light"/>
              </a:defRPr>
            </a:lvl6pPr>
            <a:lvl7pPr marL="2375212" indent="-401822" defTabSz="410751" eaLnBrk="1" hangingPunct="1">
              <a:spcBef>
                <a:spcPts val="1687"/>
              </a:spcBef>
              <a:buSzPct val="171000"/>
              <a:buChar char="•"/>
              <a:defRPr sz="2953">
                <a:latin typeface="+mn-lt"/>
                <a:ea typeface="+mn-ea"/>
                <a:cs typeface="+mn-cs"/>
                <a:sym typeface="Gill Sans Light"/>
              </a:defRPr>
            </a:lvl7pPr>
            <a:lvl8pPr marL="2625235" indent="-401822" defTabSz="410751" eaLnBrk="1" hangingPunct="1">
              <a:spcBef>
                <a:spcPts val="1687"/>
              </a:spcBef>
              <a:buSzPct val="171000"/>
              <a:buChar char="•"/>
              <a:defRPr sz="2953">
                <a:latin typeface="+mn-lt"/>
                <a:ea typeface="+mn-ea"/>
                <a:cs typeface="+mn-cs"/>
                <a:sym typeface="Gill Sans Light"/>
              </a:defRPr>
            </a:lvl8pPr>
            <a:lvl9pPr marL="2875257" indent="-401822" defTabSz="410751" eaLnBrk="1" hangingPunct="1">
              <a:spcBef>
                <a:spcPts val="1687"/>
              </a:spcBef>
              <a:buSzPct val="171000"/>
              <a:buChar char="•"/>
              <a:defRPr sz="2953">
                <a:latin typeface="+mn-lt"/>
                <a:ea typeface="+mn-ea"/>
                <a:cs typeface="+mn-cs"/>
                <a:sym typeface="Gill Sans Light"/>
              </a:defRPr>
            </a:lvl9pPr>
          </a:lstStyle>
          <a:p>
            <a:pPr marL="0" marR="0" lvl="0" indent="0" algn="l" defTabSz="410751" rtl="0" eaLnBrk="1" fontAlgn="auto" latinLnBrk="0" hangingPunct="1">
              <a:lnSpc>
                <a:spcPct val="100000"/>
              </a:lnSpc>
              <a:spcBef>
                <a:spcPts val="844"/>
              </a:spcBef>
              <a:spcAft>
                <a:spcPts val="0"/>
              </a:spcAft>
              <a:buClrTx/>
              <a:buSzPct val="100000"/>
              <a:buFontTx/>
              <a:buNone/>
              <a:tabLst/>
              <a:defRPr/>
            </a:pPr>
            <a:endParaRPr kumimoji="0" lang="en-US" sz="3200" b="0" i="0" u="none" strike="noStrike" kern="0" cap="none" spc="0" normalizeH="0" baseline="0" noProof="0" dirty="0">
              <a:ln>
                <a:noFill/>
              </a:ln>
              <a:solidFill>
                <a:srgbClr val="000000"/>
              </a:solidFill>
              <a:effectLst/>
              <a:uLnTx/>
              <a:uFillTx/>
              <a:latin typeface="Arial"/>
              <a:cs typeface="Arial"/>
              <a:sym typeface="Gill Sans Light"/>
            </a:endParaRPr>
          </a:p>
          <a:p>
            <a:pPr marL="967956" marR="0" lvl="2" indent="-342900" algn="l" defTabSz="410751" rtl="0" eaLnBrk="1" fontAlgn="auto" latinLnBrk="0" hangingPunct="1">
              <a:lnSpc>
                <a:spcPct val="100000"/>
              </a:lnSpc>
              <a:spcBef>
                <a:spcPts val="844"/>
              </a:spcBef>
              <a:spcAft>
                <a:spcPts val="0"/>
              </a:spcAft>
              <a:buClrTx/>
              <a:buSzPct val="100000"/>
              <a:buFontTx/>
              <a:buChar char="•"/>
              <a:tabLst/>
              <a:defRPr/>
            </a:pPr>
            <a:endParaRPr kumimoji="0" lang="en-US" sz="2000" b="1" i="0" u="none" strike="noStrike" kern="0" cap="none" spc="0" normalizeH="0" baseline="0" noProof="0" dirty="0">
              <a:ln>
                <a:noFill/>
              </a:ln>
              <a:solidFill>
                <a:srgbClr val="53585F">
                  <a:lumMod val="20000"/>
                  <a:lumOff val="80000"/>
                </a:srgbClr>
              </a:solidFill>
              <a:effectLst/>
              <a:uLnTx/>
              <a:uFillTx/>
              <a:latin typeface="Arial"/>
              <a:cs typeface="Arial"/>
              <a:sym typeface="Gill Sans Light"/>
            </a:endParaRPr>
          </a:p>
          <a:p>
            <a:pPr marL="937584" marR="0" lvl="3" indent="0" algn="l" defTabSz="410751" rtl="0" eaLnBrk="1" fontAlgn="auto" latinLnBrk="0" hangingPunct="1">
              <a:lnSpc>
                <a:spcPct val="100000"/>
              </a:lnSpc>
              <a:spcBef>
                <a:spcPts val="844"/>
              </a:spcBef>
              <a:spcAft>
                <a:spcPts val="0"/>
              </a:spcAft>
              <a:buClrTx/>
              <a:buSzPct val="100000"/>
              <a:buFontTx/>
              <a:buNone/>
              <a:tabLst/>
              <a:defRPr/>
            </a:pPr>
            <a:endParaRPr kumimoji="0" lang="en-US" sz="2000" b="0" i="0" u="none" strike="noStrike" kern="0" cap="none" spc="0" normalizeH="0" baseline="0" noProof="0" dirty="0">
              <a:ln>
                <a:noFill/>
              </a:ln>
              <a:solidFill>
                <a:srgbClr val="000000"/>
              </a:solidFill>
              <a:effectLst/>
              <a:uLnTx/>
              <a:uFillTx/>
              <a:latin typeface="Arial"/>
              <a:cs typeface="Arial"/>
              <a:sym typeface="Gill Sans Light"/>
            </a:endParaRPr>
          </a:p>
          <a:p>
            <a:pPr marL="967956" marR="0" lvl="2" indent="-342900" algn="l" defTabSz="410751" rtl="0" eaLnBrk="1" fontAlgn="auto" latinLnBrk="0" hangingPunct="1">
              <a:lnSpc>
                <a:spcPct val="100000"/>
              </a:lnSpc>
              <a:spcBef>
                <a:spcPts val="844"/>
              </a:spcBef>
              <a:spcAft>
                <a:spcPts val="0"/>
              </a:spcAft>
              <a:buClrTx/>
              <a:buSzPct val="100000"/>
              <a:buFontTx/>
              <a:buChar char="•"/>
              <a:tabLst/>
              <a:defRPr/>
            </a:pPr>
            <a:endParaRPr kumimoji="0" lang="en-US" sz="2400" b="0" i="0" u="none" strike="noStrike" kern="0" cap="none" spc="0" normalizeH="0" baseline="0" noProof="0" dirty="0">
              <a:ln>
                <a:noFill/>
              </a:ln>
              <a:solidFill>
                <a:srgbClr val="000000"/>
              </a:solidFill>
              <a:effectLst/>
              <a:uLnTx/>
              <a:uFillTx/>
              <a:latin typeface="Arial"/>
              <a:cs typeface="Arial"/>
              <a:sym typeface="Gill Sans Light"/>
            </a:endParaRPr>
          </a:p>
          <a:p>
            <a:pPr marL="967956" marR="0" lvl="2" indent="-342900" algn="l" defTabSz="410751" rtl="0" eaLnBrk="1" fontAlgn="auto" latinLnBrk="0" hangingPunct="1">
              <a:lnSpc>
                <a:spcPct val="100000"/>
              </a:lnSpc>
              <a:spcBef>
                <a:spcPts val="844"/>
              </a:spcBef>
              <a:spcAft>
                <a:spcPts val="0"/>
              </a:spcAft>
              <a:buClrTx/>
              <a:buSzPct val="100000"/>
              <a:buFontTx/>
              <a:buChar char="•"/>
              <a:tabLst/>
              <a:defRPr/>
            </a:pPr>
            <a:endParaRPr kumimoji="0" lang="en-US" sz="2400" b="0" i="0" u="none" strike="noStrike" kern="0" cap="none" spc="0" normalizeH="0" baseline="0" noProof="0" dirty="0">
              <a:ln>
                <a:noFill/>
              </a:ln>
              <a:solidFill>
                <a:srgbClr val="000000"/>
              </a:solidFill>
              <a:effectLst/>
              <a:uLnTx/>
              <a:uFillTx/>
              <a:latin typeface="Arial"/>
              <a:cs typeface="Arial"/>
              <a:sym typeface="Gill Sans Light"/>
            </a:endParaRPr>
          </a:p>
          <a:p>
            <a:pPr marL="967956" marR="0" lvl="2" indent="-342900" algn="l" defTabSz="410751" rtl="0" eaLnBrk="1" fontAlgn="auto" latinLnBrk="0" hangingPunct="1">
              <a:lnSpc>
                <a:spcPct val="100000"/>
              </a:lnSpc>
              <a:spcBef>
                <a:spcPts val="844"/>
              </a:spcBef>
              <a:spcAft>
                <a:spcPts val="0"/>
              </a:spcAft>
              <a:buClrTx/>
              <a:buSzPct val="100000"/>
              <a:buFontTx/>
              <a:buChar char="•"/>
              <a:tabLst/>
              <a:defRPr/>
            </a:pPr>
            <a:endParaRPr kumimoji="0" lang="en-US" sz="2400" b="0" i="0" u="none" strike="noStrike" kern="0" cap="none" spc="0" normalizeH="0" baseline="0" noProof="0" dirty="0">
              <a:ln>
                <a:noFill/>
              </a:ln>
              <a:solidFill>
                <a:srgbClr val="000000"/>
              </a:solidFill>
              <a:effectLst/>
              <a:uLnTx/>
              <a:uFillTx/>
              <a:latin typeface="Arial"/>
              <a:cs typeface="Arial"/>
              <a:sym typeface="Gill Sans Light"/>
            </a:endParaRPr>
          </a:p>
          <a:p>
            <a:pPr marL="967956" marR="0" lvl="2" indent="-342900" algn="l" defTabSz="410751" rtl="0" eaLnBrk="1" fontAlgn="auto" latinLnBrk="0" hangingPunct="1">
              <a:lnSpc>
                <a:spcPct val="100000"/>
              </a:lnSpc>
              <a:spcBef>
                <a:spcPts val="844"/>
              </a:spcBef>
              <a:spcAft>
                <a:spcPts val="0"/>
              </a:spcAft>
              <a:buClrTx/>
              <a:buSzPct val="100000"/>
              <a:buFontTx/>
              <a:buChar char="•"/>
              <a:tabLst/>
              <a:defRPr/>
            </a:pPr>
            <a:endParaRPr kumimoji="0" lang="en-US" sz="2400" b="0" i="0" u="none" strike="noStrike" kern="0" cap="none" spc="0" normalizeH="0" baseline="0" noProof="0" dirty="0">
              <a:ln>
                <a:noFill/>
              </a:ln>
              <a:solidFill>
                <a:srgbClr val="000000"/>
              </a:solidFill>
              <a:effectLst/>
              <a:uLnTx/>
              <a:uFillTx/>
              <a:latin typeface="Arial"/>
              <a:cs typeface="Arial"/>
              <a:sym typeface="Gill Sans Light"/>
            </a:endParaRPr>
          </a:p>
          <a:p>
            <a:pPr marL="967956" marR="0" lvl="2" indent="-342900" algn="l" defTabSz="410751" rtl="0" eaLnBrk="1" fontAlgn="auto" latinLnBrk="0" hangingPunct="1">
              <a:lnSpc>
                <a:spcPct val="100000"/>
              </a:lnSpc>
              <a:spcBef>
                <a:spcPts val="844"/>
              </a:spcBef>
              <a:spcAft>
                <a:spcPts val="0"/>
              </a:spcAft>
              <a:buClrTx/>
              <a:buSzPct val="100000"/>
              <a:buFontTx/>
              <a:buChar char="•"/>
              <a:tabLst/>
              <a:defRPr/>
            </a:pPr>
            <a:endParaRPr kumimoji="0" lang="en-US" sz="2400" b="0" i="0" u="none" strike="noStrike" kern="0" cap="none" spc="0" normalizeH="0" baseline="0" noProof="0" dirty="0">
              <a:ln>
                <a:noFill/>
              </a:ln>
              <a:solidFill>
                <a:srgbClr val="000000"/>
              </a:solidFill>
              <a:effectLst/>
              <a:uLnTx/>
              <a:uFillTx/>
              <a:latin typeface="Arial"/>
              <a:cs typeface="Arial"/>
              <a:sym typeface="Gill Sans Light"/>
            </a:endParaRPr>
          </a:p>
          <a:p>
            <a:pPr marL="967956" marR="0" lvl="2" indent="-342900" algn="l" defTabSz="410751" rtl="0" eaLnBrk="1" fontAlgn="auto" latinLnBrk="0" hangingPunct="1">
              <a:lnSpc>
                <a:spcPct val="100000"/>
              </a:lnSpc>
              <a:spcBef>
                <a:spcPts val="844"/>
              </a:spcBef>
              <a:spcAft>
                <a:spcPts val="0"/>
              </a:spcAft>
              <a:buClrTx/>
              <a:buSzPct val="100000"/>
              <a:buFontTx/>
              <a:buChar char="•"/>
              <a:tabLst/>
              <a:defRPr/>
            </a:pPr>
            <a:endParaRPr kumimoji="0" lang="en-US" sz="2400" b="0" i="0" u="none" strike="noStrike" kern="0" cap="none" spc="0" normalizeH="0" baseline="0" noProof="0" dirty="0">
              <a:ln>
                <a:noFill/>
              </a:ln>
              <a:solidFill>
                <a:srgbClr val="000000"/>
              </a:solidFill>
              <a:effectLst/>
              <a:uLnTx/>
              <a:uFillTx/>
              <a:latin typeface="Arial"/>
              <a:cs typeface="Arial"/>
              <a:sym typeface="Gill Sans Light"/>
            </a:endParaRPr>
          </a:p>
          <a:p>
            <a:pPr marL="0" marR="0" lvl="0" indent="0" algn="l" defTabSz="410751" rtl="0" eaLnBrk="1" fontAlgn="auto" latinLnBrk="0" hangingPunct="1">
              <a:lnSpc>
                <a:spcPct val="100000"/>
              </a:lnSpc>
              <a:spcBef>
                <a:spcPts val="844"/>
              </a:spcBef>
              <a:spcAft>
                <a:spcPts val="0"/>
              </a:spcAft>
              <a:buClrTx/>
              <a:buSzPct val="100000"/>
              <a:buFontTx/>
              <a:buNone/>
              <a:tabLst/>
              <a:defRPr/>
            </a:pPr>
            <a:endParaRPr kumimoji="0" lang="en-US" sz="3200" b="0" i="0" u="none" strike="noStrike" kern="0" cap="none" spc="0" normalizeH="0" baseline="0" noProof="0" dirty="0">
              <a:ln>
                <a:noFill/>
              </a:ln>
              <a:solidFill>
                <a:srgbClr val="000000"/>
              </a:solidFill>
              <a:effectLst/>
              <a:uLnTx/>
              <a:uFillTx/>
              <a:latin typeface="Arial"/>
              <a:cs typeface="Arial"/>
              <a:sym typeface="Gill Sans Light"/>
            </a:endParaRPr>
          </a:p>
          <a:p>
            <a:pPr marL="655428" marR="0" lvl="1" indent="-342900" algn="l" defTabSz="410751" rtl="0" eaLnBrk="1" fontAlgn="auto" latinLnBrk="0" hangingPunct="1">
              <a:lnSpc>
                <a:spcPct val="100000"/>
              </a:lnSpc>
              <a:spcBef>
                <a:spcPts val="844"/>
              </a:spcBef>
              <a:spcAft>
                <a:spcPts val="0"/>
              </a:spcAft>
              <a:buClrTx/>
              <a:buSzPct val="100000"/>
              <a:buFontTx/>
              <a:buChar char="•"/>
              <a:tabLst/>
              <a:defRPr/>
            </a:pPr>
            <a:endParaRPr kumimoji="0" lang="en-US" sz="2800" b="0" i="0" u="none" strike="noStrike" kern="0" cap="none" spc="0" normalizeH="0" baseline="0" noProof="0" dirty="0">
              <a:ln>
                <a:noFill/>
              </a:ln>
              <a:solidFill>
                <a:srgbClr val="000000"/>
              </a:solidFill>
              <a:effectLst/>
              <a:uLnTx/>
              <a:uFillTx/>
              <a:latin typeface="Arial"/>
              <a:cs typeface="Arial"/>
              <a:sym typeface="Gill Sans Light"/>
            </a:endParaRPr>
          </a:p>
          <a:p>
            <a:pPr marL="655428" marR="0" lvl="1" indent="-342900" algn="l" defTabSz="410751" rtl="0" eaLnBrk="1" fontAlgn="auto" latinLnBrk="0" hangingPunct="1">
              <a:lnSpc>
                <a:spcPct val="100000"/>
              </a:lnSpc>
              <a:spcBef>
                <a:spcPts val="844"/>
              </a:spcBef>
              <a:spcAft>
                <a:spcPts val="0"/>
              </a:spcAft>
              <a:buClrTx/>
              <a:buSzPct val="100000"/>
              <a:buFontTx/>
              <a:buChar char="•"/>
              <a:tabLst/>
              <a:defRPr/>
            </a:pPr>
            <a:endParaRPr kumimoji="0" lang="en-US" sz="2800" b="0" i="0" u="none" strike="noStrike" kern="0" cap="none" spc="0" normalizeH="0" baseline="0" noProof="0" dirty="0">
              <a:ln>
                <a:noFill/>
              </a:ln>
              <a:solidFill>
                <a:srgbClr val="000000"/>
              </a:solidFill>
              <a:effectLst/>
              <a:uLnTx/>
              <a:uFillTx/>
              <a:latin typeface="Arial"/>
              <a:cs typeface="Arial"/>
              <a:sym typeface="Gill Sans Light"/>
            </a:endParaRPr>
          </a:p>
          <a:p>
            <a:pPr marL="0" marR="0" lvl="0" indent="0" algn="l" defTabSz="410751" rtl="0" eaLnBrk="1" fontAlgn="auto" latinLnBrk="0" hangingPunct="1">
              <a:lnSpc>
                <a:spcPct val="100000"/>
              </a:lnSpc>
              <a:spcBef>
                <a:spcPts val="844"/>
              </a:spcBef>
              <a:spcAft>
                <a:spcPts val="0"/>
              </a:spcAft>
              <a:buClrTx/>
              <a:buSzPct val="100000"/>
              <a:buFontTx/>
              <a:buNone/>
              <a:tabLst/>
              <a:defRPr/>
            </a:pPr>
            <a:endParaRPr kumimoji="0" lang="en-US" sz="3200" b="0" i="0" u="none" strike="noStrike" kern="0" cap="none" spc="0" normalizeH="0" baseline="0" noProof="0" dirty="0">
              <a:ln>
                <a:noFill/>
              </a:ln>
              <a:solidFill>
                <a:srgbClr val="000000"/>
              </a:solidFill>
              <a:effectLst/>
              <a:uLnTx/>
              <a:uFillTx/>
              <a:latin typeface="Arial"/>
              <a:cs typeface="Arial"/>
              <a:sym typeface="Gill Sans Light"/>
            </a:endParaRPr>
          </a:p>
          <a:p>
            <a:pPr marL="967956" marR="0" lvl="2" indent="-342900" algn="l" defTabSz="410751" rtl="0" eaLnBrk="1" fontAlgn="auto" latinLnBrk="0" hangingPunct="1">
              <a:lnSpc>
                <a:spcPct val="100000"/>
              </a:lnSpc>
              <a:spcBef>
                <a:spcPts val="844"/>
              </a:spcBef>
              <a:spcAft>
                <a:spcPts val="0"/>
              </a:spcAft>
              <a:buClrTx/>
              <a:buSzPct val="100000"/>
              <a:buFont typeface="Arial" panose="020B0604020202020204" pitchFamily="34" charset="0"/>
              <a:buChar char="•"/>
              <a:tabLst/>
              <a:defRPr/>
            </a:pPr>
            <a:endParaRPr kumimoji="0" lang="en-US" sz="2400" b="1" i="0" u="none" strike="noStrike" kern="0" cap="none" spc="0" normalizeH="0" baseline="0" noProof="0" dirty="0">
              <a:ln>
                <a:noFill/>
              </a:ln>
              <a:solidFill>
                <a:srgbClr val="000000"/>
              </a:solidFill>
              <a:effectLst/>
              <a:uLnTx/>
              <a:uFillTx/>
              <a:latin typeface="Arial"/>
              <a:cs typeface="Arial"/>
              <a:sym typeface="Gill Sans Light"/>
            </a:endParaRPr>
          </a:p>
        </p:txBody>
      </p:sp>
      <p:graphicFrame>
        <p:nvGraphicFramePr>
          <p:cNvPr id="3" name="Table 2">
            <a:extLst>
              <a:ext uri="{FF2B5EF4-FFF2-40B4-BE49-F238E27FC236}">
                <a16:creationId xmlns:a16="http://schemas.microsoft.com/office/drawing/2014/main" id="{08EE5CD6-2A66-8B7C-F21D-DB371DF2B0D7}"/>
              </a:ext>
            </a:extLst>
          </p:cNvPr>
          <p:cNvGraphicFramePr>
            <a:graphicFrameLocks noGrp="1"/>
          </p:cNvGraphicFramePr>
          <p:nvPr>
            <p:extLst>
              <p:ext uri="{D42A27DB-BD31-4B8C-83A1-F6EECF244321}">
                <p14:modId xmlns:p14="http://schemas.microsoft.com/office/powerpoint/2010/main" val="3853951432"/>
              </p:ext>
            </p:extLst>
          </p:nvPr>
        </p:nvGraphicFramePr>
        <p:xfrm>
          <a:off x="1513840" y="1288726"/>
          <a:ext cx="8576090" cy="5376066"/>
        </p:xfrm>
        <a:graphic>
          <a:graphicData uri="http://schemas.openxmlformats.org/drawingml/2006/table">
            <a:tbl>
              <a:tblPr firstRow="1" bandRow="1">
                <a:tableStyleId>{5C22544A-7EE6-4342-B048-85BDC9FD1C3A}</a:tableStyleId>
              </a:tblPr>
              <a:tblGrid>
                <a:gridCol w="2144022">
                  <a:extLst>
                    <a:ext uri="{9D8B030D-6E8A-4147-A177-3AD203B41FA5}">
                      <a16:colId xmlns:a16="http://schemas.microsoft.com/office/drawing/2014/main" val="1332998489"/>
                    </a:ext>
                  </a:extLst>
                </a:gridCol>
                <a:gridCol w="2317103">
                  <a:extLst>
                    <a:ext uri="{9D8B030D-6E8A-4147-A177-3AD203B41FA5}">
                      <a16:colId xmlns:a16="http://schemas.microsoft.com/office/drawing/2014/main" val="3088037578"/>
                    </a:ext>
                  </a:extLst>
                </a:gridCol>
                <a:gridCol w="2404007">
                  <a:extLst>
                    <a:ext uri="{9D8B030D-6E8A-4147-A177-3AD203B41FA5}">
                      <a16:colId xmlns:a16="http://schemas.microsoft.com/office/drawing/2014/main" val="3147194741"/>
                    </a:ext>
                  </a:extLst>
                </a:gridCol>
                <a:gridCol w="1710958">
                  <a:extLst>
                    <a:ext uri="{9D8B030D-6E8A-4147-A177-3AD203B41FA5}">
                      <a16:colId xmlns:a16="http://schemas.microsoft.com/office/drawing/2014/main" val="2770559008"/>
                    </a:ext>
                  </a:extLst>
                </a:gridCol>
              </a:tblGrid>
              <a:tr h="370840">
                <a:tc>
                  <a:txBody>
                    <a:bodyPr/>
                    <a:lstStyle/>
                    <a:p>
                      <a:r>
                        <a:rPr lang="en-US" dirty="0">
                          <a:latin typeface="Arial" panose="020B0604020202020204" pitchFamily="34" charset="0"/>
                          <a:cs typeface="Arial" panose="020B0604020202020204" pitchFamily="34" charset="0"/>
                        </a:rPr>
                        <a:t>Standard Cell</a:t>
                      </a:r>
                    </a:p>
                  </a:txBody>
                  <a:tcPr/>
                </a:tc>
                <a:tc>
                  <a:txBody>
                    <a:bodyPr/>
                    <a:lstStyle/>
                    <a:p>
                      <a:r>
                        <a:rPr lang="en-US" dirty="0" err="1">
                          <a:latin typeface="Arial" panose="020B0604020202020204" pitchFamily="34" charset="0"/>
                          <a:cs typeface="Arial" panose="020B0604020202020204" pitchFamily="34" charset="0"/>
                        </a:rPr>
                        <a:t>I</a:t>
                      </a:r>
                      <a:r>
                        <a:rPr lang="en-US" baseline="-25000" dirty="0" err="1">
                          <a:latin typeface="Arial" panose="020B0604020202020204" pitchFamily="34" charset="0"/>
                          <a:cs typeface="Arial" panose="020B0604020202020204" pitchFamily="34" charset="0"/>
                        </a:rPr>
                        <a:t>ph</a:t>
                      </a:r>
                      <a:r>
                        <a:rPr lang="en-US" dirty="0">
                          <a:latin typeface="Arial" panose="020B0604020202020204" pitchFamily="34" charset="0"/>
                          <a:cs typeface="Arial" panose="020B0604020202020204" pitchFamily="34" charset="0"/>
                        </a:rPr>
                        <a:t> Threshold (0 </a:t>
                      </a:r>
                      <a:r>
                        <a:rPr lang="en-US" dirty="0">
                          <a:latin typeface="Arial" panose="020B0604020202020204" pitchFamily="34" charset="0"/>
                          <a:cs typeface="Arial" panose="020B0604020202020204" pitchFamily="34" charset="0"/>
                          <a:sym typeface="Wingdings" panose="05000000000000000000" pitchFamily="2" charset="2"/>
                        </a:rPr>
                        <a:t> 1</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uA</a:t>
                      </a:r>
                      <a:r>
                        <a:rPr lang="en-US" dirty="0">
                          <a:latin typeface="Arial" panose="020B0604020202020204" pitchFamily="34" charset="0"/>
                          <a:cs typeface="Arial" panose="020B0604020202020204" pitchFamily="34" charset="0"/>
                        </a:rPr>
                        <a:t>) for Gate Size of 120nm (X1)</a:t>
                      </a:r>
                    </a:p>
                  </a:txBody>
                  <a:tcPr/>
                </a:tc>
                <a:tc>
                  <a:txBody>
                    <a:bodyPr/>
                    <a:lstStyle/>
                    <a:p>
                      <a:r>
                        <a:rPr lang="en-US" dirty="0" err="1">
                          <a:latin typeface="Arial" panose="020B0604020202020204" pitchFamily="34" charset="0"/>
                          <a:cs typeface="Arial" panose="020B0604020202020204" pitchFamily="34" charset="0"/>
                        </a:rPr>
                        <a:t>I</a:t>
                      </a:r>
                      <a:r>
                        <a:rPr lang="en-US" baseline="-25000" dirty="0" err="1">
                          <a:latin typeface="Arial" panose="020B0604020202020204" pitchFamily="34" charset="0"/>
                          <a:cs typeface="Arial" panose="020B0604020202020204" pitchFamily="34" charset="0"/>
                        </a:rPr>
                        <a:t>ph</a:t>
                      </a:r>
                      <a:r>
                        <a:rPr lang="en-US" dirty="0">
                          <a:latin typeface="Arial" panose="020B0604020202020204" pitchFamily="34" charset="0"/>
                          <a:cs typeface="Arial" panose="020B0604020202020204" pitchFamily="34" charset="0"/>
                        </a:rPr>
                        <a:t> Threshold (0 </a:t>
                      </a:r>
                      <a:r>
                        <a:rPr lang="en-US" dirty="0">
                          <a:latin typeface="Arial" panose="020B0604020202020204" pitchFamily="34" charset="0"/>
                          <a:cs typeface="Arial" panose="020B0604020202020204" pitchFamily="34" charset="0"/>
                          <a:sym typeface="Wingdings" panose="05000000000000000000" pitchFamily="2" charset="2"/>
                        </a:rPr>
                        <a:t> 1</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uA</a:t>
                      </a:r>
                      <a:r>
                        <a:rPr lang="en-US" dirty="0">
                          <a:latin typeface="Arial" panose="020B0604020202020204" pitchFamily="34" charset="0"/>
                          <a:cs typeface="Arial" panose="020B0604020202020204" pitchFamily="34" charset="0"/>
                        </a:rPr>
                        <a:t>) for Gate Size of 240 nm (X2)</a:t>
                      </a:r>
                    </a:p>
                  </a:txBody>
                  <a:tcPr/>
                </a:tc>
                <a:tc>
                  <a:txBody>
                    <a:bodyPr/>
                    <a:lstStyle/>
                    <a:p>
                      <a:pPr marL="0" marR="0" lvl="0" indent="0" algn="ctr" defTabSz="410751" eaLnBrk="1" fontAlgn="auto" latinLnBrk="0" hangingPunct="1">
                        <a:lnSpc>
                          <a:spcPct val="100000"/>
                        </a:lnSpc>
                        <a:spcBef>
                          <a:spcPts val="0"/>
                        </a:spcBef>
                        <a:spcAft>
                          <a:spcPts val="0"/>
                        </a:spcAft>
                        <a:buClrTx/>
                        <a:buSzTx/>
                        <a:buFontTx/>
                        <a:buNone/>
                        <a:tabLst/>
                        <a:defRPr/>
                      </a:pPr>
                      <a:r>
                        <a:rPr lang="en-US" dirty="0" err="1">
                          <a:latin typeface="Arial" panose="020B0604020202020204" pitchFamily="34" charset="0"/>
                          <a:cs typeface="Arial" panose="020B0604020202020204" pitchFamily="34" charset="0"/>
                        </a:rPr>
                        <a:t>I</a:t>
                      </a:r>
                      <a:r>
                        <a:rPr lang="en-US" baseline="-25000" dirty="0" err="1">
                          <a:latin typeface="Arial" panose="020B0604020202020204" pitchFamily="34" charset="0"/>
                          <a:cs typeface="Arial" panose="020B0604020202020204" pitchFamily="34" charset="0"/>
                        </a:rPr>
                        <a:t>ph</a:t>
                      </a:r>
                      <a:r>
                        <a:rPr lang="en-US" dirty="0">
                          <a:latin typeface="Arial" panose="020B0604020202020204" pitchFamily="34" charset="0"/>
                          <a:cs typeface="Arial" panose="020B0604020202020204" pitchFamily="34" charset="0"/>
                        </a:rPr>
                        <a:t> Threshold (0 </a:t>
                      </a:r>
                      <a:r>
                        <a:rPr lang="en-US" dirty="0">
                          <a:latin typeface="Arial" panose="020B0604020202020204" pitchFamily="34" charset="0"/>
                          <a:cs typeface="Arial" panose="020B0604020202020204" pitchFamily="34" charset="0"/>
                          <a:sym typeface="Wingdings" panose="05000000000000000000" pitchFamily="2" charset="2"/>
                        </a:rPr>
                        <a:t> 1</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uA</a:t>
                      </a:r>
                      <a:r>
                        <a:rPr lang="en-US" dirty="0">
                          <a:latin typeface="Arial" panose="020B0604020202020204" pitchFamily="34" charset="0"/>
                          <a:cs typeface="Arial" panose="020B0604020202020204" pitchFamily="34" charset="0"/>
                        </a:rPr>
                        <a:t>) for Gate Size of 480nm (X4)</a:t>
                      </a:r>
                    </a:p>
                  </a:txBody>
                  <a:tcPr/>
                </a:tc>
                <a:extLst>
                  <a:ext uri="{0D108BD9-81ED-4DB2-BD59-A6C34878D82A}">
                    <a16:rowId xmlns:a16="http://schemas.microsoft.com/office/drawing/2014/main" val="2039003149"/>
                  </a:ext>
                </a:extLst>
              </a:tr>
              <a:tr h="370840">
                <a:tc>
                  <a:txBody>
                    <a:bodyPr/>
                    <a:lstStyle/>
                    <a:p>
                      <a:r>
                        <a:rPr lang="en-US" dirty="0">
                          <a:latin typeface="Arial" panose="020B0604020202020204" pitchFamily="34" charset="0"/>
                          <a:cs typeface="Arial" panose="020B0604020202020204" pitchFamily="34" charset="0"/>
                        </a:rPr>
                        <a:t>Inverter</a:t>
                      </a:r>
                    </a:p>
                  </a:txBody>
                  <a:tcPr/>
                </a:tc>
                <a:tc>
                  <a:txBody>
                    <a:bodyPr/>
                    <a:lstStyle/>
                    <a:p>
                      <a:r>
                        <a:rPr lang="en-US" dirty="0">
                          <a:latin typeface="Arial" panose="020B0604020202020204" pitchFamily="34" charset="0"/>
                          <a:cs typeface="Arial" panose="020B0604020202020204" pitchFamily="34" charset="0"/>
                        </a:rPr>
                        <a:t>57</a:t>
                      </a:r>
                    </a:p>
                  </a:txBody>
                  <a:tcPr/>
                </a:tc>
                <a:tc>
                  <a:txBody>
                    <a:bodyPr/>
                    <a:lstStyle/>
                    <a:p>
                      <a:r>
                        <a:rPr lang="en-US" dirty="0">
                          <a:latin typeface="Arial" panose="020B0604020202020204" pitchFamily="34" charset="0"/>
                          <a:cs typeface="Arial" panose="020B0604020202020204" pitchFamily="34" charset="0"/>
                        </a:rPr>
                        <a:t>120</a:t>
                      </a:r>
                    </a:p>
                  </a:txBody>
                  <a:tcPr/>
                </a:tc>
                <a:tc>
                  <a:txBody>
                    <a:bodyPr/>
                    <a:lstStyle/>
                    <a:p>
                      <a:r>
                        <a:rPr lang="en-US" dirty="0">
                          <a:latin typeface="Arial" panose="020B0604020202020204" pitchFamily="34" charset="0"/>
                          <a:cs typeface="Arial" panose="020B0604020202020204" pitchFamily="34" charset="0"/>
                        </a:rPr>
                        <a:t>227</a:t>
                      </a:r>
                    </a:p>
                  </a:txBody>
                  <a:tcPr/>
                </a:tc>
                <a:extLst>
                  <a:ext uri="{0D108BD9-81ED-4DB2-BD59-A6C34878D82A}">
                    <a16:rowId xmlns:a16="http://schemas.microsoft.com/office/drawing/2014/main" val="3576408037"/>
                  </a:ext>
                </a:extLst>
              </a:tr>
              <a:tr h="370840">
                <a:tc>
                  <a:txBody>
                    <a:bodyPr/>
                    <a:lstStyle/>
                    <a:p>
                      <a:r>
                        <a:rPr lang="en-US" dirty="0">
                          <a:latin typeface="Arial" panose="020B0604020202020204" pitchFamily="34" charset="0"/>
                          <a:cs typeface="Arial" panose="020B0604020202020204" pitchFamily="34" charset="0"/>
                        </a:rPr>
                        <a:t>Nand2x1</a:t>
                      </a:r>
                    </a:p>
                  </a:txBody>
                  <a:tcPr/>
                </a:tc>
                <a:tc>
                  <a:txBody>
                    <a:bodyPr/>
                    <a:lstStyle/>
                    <a:p>
                      <a:r>
                        <a:rPr lang="en-US" dirty="0">
                          <a:latin typeface="Arial" panose="020B0604020202020204" pitchFamily="34" charset="0"/>
                          <a:cs typeface="Arial" panose="020B0604020202020204" pitchFamily="34" charset="0"/>
                        </a:rPr>
                        <a:t>84</a:t>
                      </a:r>
                    </a:p>
                  </a:txBody>
                  <a:tcPr/>
                </a:tc>
                <a:tc>
                  <a:txBody>
                    <a:bodyPr/>
                    <a:lstStyle/>
                    <a:p>
                      <a:r>
                        <a:rPr lang="en-US" dirty="0">
                          <a:latin typeface="Arial" panose="020B0604020202020204" pitchFamily="34" charset="0"/>
                          <a:cs typeface="Arial" panose="020B0604020202020204" pitchFamily="34" charset="0"/>
                        </a:rPr>
                        <a:t>178</a:t>
                      </a:r>
                    </a:p>
                  </a:txBody>
                  <a:tcPr/>
                </a:tc>
                <a:tc>
                  <a:txBody>
                    <a:bodyPr/>
                    <a:lstStyle/>
                    <a:p>
                      <a:r>
                        <a:rPr lang="en-US" dirty="0">
                          <a:latin typeface="Arial" panose="020B0604020202020204" pitchFamily="34" charset="0"/>
                          <a:cs typeface="Arial" panose="020B0604020202020204" pitchFamily="34" charset="0"/>
                        </a:rPr>
                        <a:t>325</a:t>
                      </a:r>
                    </a:p>
                  </a:txBody>
                  <a:tcPr/>
                </a:tc>
                <a:extLst>
                  <a:ext uri="{0D108BD9-81ED-4DB2-BD59-A6C34878D82A}">
                    <a16:rowId xmlns:a16="http://schemas.microsoft.com/office/drawing/2014/main" val="2475323217"/>
                  </a:ext>
                </a:extLst>
              </a:tr>
              <a:tr h="370840">
                <a:tc>
                  <a:txBody>
                    <a:bodyPr/>
                    <a:lstStyle/>
                    <a:p>
                      <a:r>
                        <a:rPr lang="en-US" dirty="0">
                          <a:latin typeface="Arial" panose="020B0604020202020204" pitchFamily="34" charset="0"/>
                          <a:cs typeface="Arial" panose="020B0604020202020204" pitchFamily="34" charset="0"/>
                        </a:rPr>
                        <a:t>And2x1</a:t>
                      </a:r>
                    </a:p>
                  </a:txBody>
                  <a:tcPr/>
                </a:tc>
                <a:tc>
                  <a:txBody>
                    <a:bodyPr/>
                    <a:lstStyle/>
                    <a:p>
                      <a:r>
                        <a:rPr lang="en-US" dirty="0">
                          <a:latin typeface="Arial" panose="020B0604020202020204" pitchFamily="34" charset="0"/>
                          <a:cs typeface="Arial" panose="020B0604020202020204" pitchFamily="34" charset="0"/>
                        </a:rPr>
                        <a:t>81</a:t>
                      </a:r>
                    </a:p>
                  </a:txBody>
                  <a:tcPr/>
                </a:tc>
                <a:tc>
                  <a:txBody>
                    <a:bodyPr/>
                    <a:lstStyle/>
                    <a:p>
                      <a:r>
                        <a:rPr lang="en-US" dirty="0">
                          <a:latin typeface="Arial" panose="020B0604020202020204" pitchFamily="34" charset="0"/>
                          <a:cs typeface="Arial" panose="020B0604020202020204" pitchFamily="34" charset="0"/>
                        </a:rPr>
                        <a:t>163</a:t>
                      </a:r>
                    </a:p>
                  </a:txBody>
                  <a:tcPr/>
                </a:tc>
                <a:tc>
                  <a:txBody>
                    <a:bodyPr/>
                    <a:lstStyle/>
                    <a:p>
                      <a:r>
                        <a:rPr lang="en-US" dirty="0">
                          <a:latin typeface="Arial" panose="020B0604020202020204" pitchFamily="34" charset="0"/>
                          <a:cs typeface="Arial" panose="020B0604020202020204" pitchFamily="34" charset="0"/>
                        </a:rPr>
                        <a:t>313</a:t>
                      </a:r>
                    </a:p>
                  </a:txBody>
                  <a:tcPr/>
                </a:tc>
                <a:extLst>
                  <a:ext uri="{0D108BD9-81ED-4DB2-BD59-A6C34878D82A}">
                    <a16:rowId xmlns:a16="http://schemas.microsoft.com/office/drawing/2014/main" val="3331052835"/>
                  </a:ext>
                </a:extLst>
              </a:tr>
              <a:tr h="509426">
                <a:tc>
                  <a:txBody>
                    <a:bodyPr/>
                    <a:lstStyle/>
                    <a:p>
                      <a:r>
                        <a:rPr lang="en-US" dirty="0">
                          <a:latin typeface="Arial" panose="020B0604020202020204" pitchFamily="34" charset="0"/>
                          <a:cs typeface="Arial" panose="020B0604020202020204" pitchFamily="34" charset="0"/>
                        </a:rPr>
                        <a:t>Nor2x1</a:t>
                      </a:r>
                    </a:p>
                  </a:txBody>
                  <a:tcPr/>
                </a:tc>
                <a:tc>
                  <a:txBody>
                    <a:bodyPr/>
                    <a:lstStyle/>
                    <a:p>
                      <a:r>
                        <a:rPr lang="en-US" dirty="0">
                          <a:latin typeface="Arial" panose="020B0604020202020204" pitchFamily="34" charset="0"/>
                          <a:cs typeface="Arial" panose="020B0604020202020204" pitchFamily="34" charset="0"/>
                        </a:rPr>
                        <a:t>63</a:t>
                      </a:r>
                    </a:p>
                  </a:txBody>
                  <a:tcPr/>
                </a:tc>
                <a:tc>
                  <a:txBody>
                    <a:bodyPr/>
                    <a:lstStyle/>
                    <a:p>
                      <a:r>
                        <a:rPr lang="en-US" dirty="0">
                          <a:latin typeface="Arial" panose="020B0604020202020204" pitchFamily="34" charset="0"/>
                          <a:cs typeface="Arial" panose="020B0604020202020204" pitchFamily="34" charset="0"/>
                        </a:rPr>
                        <a:t>137</a:t>
                      </a:r>
                    </a:p>
                  </a:txBody>
                  <a:tcPr/>
                </a:tc>
                <a:tc>
                  <a:txBody>
                    <a:bodyPr/>
                    <a:lstStyle/>
                    <a:p>
                      <a:r>
                        <a:rPr lang="en-US" dirty="0">
                          <a:latin typeface="Arial" panose="020B0604020202020204" pitchFamily="34" charset="0"/>
                          <a:cs typeface="Arial" panose="020B0604020202020204" pitchFamily="34" charset="0"/>
                        </a:rPr>
                        <a:t>250</a:t>
                      </a:r>
                    </a:p>
                  </a:txBody>
                  <a:tcPr/>
                </a:tc>
                <a:extLst>
                  <a:ext uri="{0D108BD9-81ED-4DB2-BD59-A6C34878D82A}">
                    <a16:rowId xmlns:a16="http://schemas.microsoft.com/office/drawing/2014/main" val="2362292443"/>
                  </a:ext>
                </a:extLst>
              </a:tr>
              <a:tr h="370840">
                <a:tc>
                  <a:txBody>
                    <a:bodyPr/>
                    <a:lstStyle/>
                    <a:p>
                      <a:r>
                        <a:rPr lang="en-US" dirty="0">
                          <a:latin typeface="Arial" panose="020B0604020202020204" pitchFamily="34" charset="0"/>
                          <a:cs typeface="Arial" panose="020B0604020202020204" pitchFamily="34" charset="0"/>
                        </a:rPr>
                        <a:t>Or2x1</a:t>
                      </a:r>
                    </a:p>
                  </a:txBody>
                  <a:tcPr/>
                </a:tc>
                <a:tc>
                  <a:txBody>
                    <a:bodyPr/>
                    <a:lstStyle/>
                    <a:p>
                      <a:r>
                        <a:rPr lang="en-US" dirty="0">
                          <a:latin typeface="Arial" panose="020B0604020202020204" pitchFamily="34" charset="0"/>
                          <a:cs typeface="Arial" panose="020B0604020202020204" pitchFamily="34" charset="0"/>
                        </a:rPr>
                        <a:t>77</a:t>
                      </a:r>
                    </a:p>
                  </a:txBody>
                  <a:tcPr/>
                </a:tc>
                <a:tc>
                  <a:txBody>
                    <a:bodyPr/>
                    <a:lstStyle/>
                    <a:p>
                      <a:r>
                        <a:rPr lang="en-US" dirty="0">
                          <a:latin typeface="Arial" panose="020B0604020202020204" pitchFamily="34" charset="0"/>
                          <a:cs typeface="Arial" panose="020B0604020202020204" pitchFamily="34" charset="0"/>
                        </a:rPr>
                        <a:t>144</a:t>
                      </a:r>
                    </a:p>
                  </a:txBody>
                  <a:tcPr/>
                </a:tc>
                <a:tc>
                  <a:txBody>
                    <a:bodyPr/>
                    <a:lstStyle/>
                    <a:p>
                      <a:r>
                        <a:rPr lang="en-US" dirty="0">
                          <a:latin typeface="Arial" panose="020B0604020202020204" pitchFamily="34" charset="0"/>
                          <a:cs typeface="Arial" panose="020B0604020202020204" pitchFamily="34" charset="0"/>
                        </a:rPr>
                        <a:t>309</a:t>
                      </a:r>
                    </a:p>
                  </a:txBody>
                  <a:tcPr/>
                </a:tc>
                <a:extLst>
                  <a:ext uri="{0D108BD9-81ED-4DB2-BD59-A6C34878D82A}">
                    <a16:rowId xmlns:a16="http://schemas.microsoft.com/office/drawing/2014/main" val="783434889"/>
                  </a:ext>
                </a:extLst>
              </a:tr>
              <a:tr h="0">
                <a:tc>
                  <a:txBody>
                    <a:bodyPr/>
                    <a:lstStyle/>
                    <a:p>
                      <a:r>
                        <a:rPr lang="en-US" dirty="0">
                          <a:latin typeface="Arial" panose="020B0604020202020204" pitchFamily="34" charset="0"/>
                          <a:cs typeface="Arial" panose="020B0604020202020204" pitchFamily="34" charset="0"/>
                        </a:rPr>
                        <a:t>Xor2x1</a:t>
                      </a:r>
                    </a:p>
                  </a:txBody>
                  <a:tcPr/>
                </a:tc>
                <a:tc>
                  <a:txBody>
                    <a:bodyPr/>
                    <a:lstStyle/>
                    <a:p>
                      <a:r>
                        <a:rPr lang="en-US" dirty="0">
                          <a:latin typeface="Arial" panose="020B0604020202020204" pitchFamily="34" charset="0"/>
                          <a:cs typeface="Arial" panose="020B0604020202020204" pitchFamily="34" charset="0"/>
                        </a:rPr>
                        <a:t>88</a:t>
                      </a:r>
                    </a:p>
                  </a:txBody>
                  <a:tcPr/>
                </a:tc>
                <a:tc>
                  <a:txBody>
                    <a:bodyPr/>
                    <a:lstStyle/>
                    <a:p>
                      <a:r>
                        <a:rPr lang="en-US" dirty="0">
                          <a:latin typeface="Arial" panose="020B0604020202020204" pitchFamily="34" charset="0"/>
                          <a:cs typeface="Arial" panose="020B0604020202020204" pitchFamily="34" charset="0"/>
                        </a:rPr>
                        <a:t>164</a:t>
                      </a:r>
                    </a:p>
                  </a:txBody>
                  <a:tcPr/>
                </a:tc>
                <a:tc>
                  <a:txBody>
                    <a:bodyPr/>
                    <a:lstStyle/>
                    <a:p>
                      <a:r>
                        <a:rPr lang="en-US" dirty="0">
                          <a:latin typeface="Arial" panose="020B0604020202020204" pitchFamily="34" charset="0"/>
                          <a:cs typeface="Arial" panose="020B0604020202020204" pitchFamily="34" charset="0"/>
                        </a:rPr>
                        <a:t>345</a:t>
                      </a:r>
                    </a:p>
                  </a:txBody>
                  <a:tcPr/>
                </a:tc>
                <a:extLst>
                  <a:ext uri="{0D108BD9-81ED-4DB2-BD59-A6C34878D82A}">
                    <a16:rowId xmlns:a16="http://schemas.microsoft.com/office/drawing/2014/main" val="3176831046"/>
                  </a:ext>
                </a:extLst>
              </a:tr>
              <a:tr h="273050">
                <a:tc>
                  <a:txBody>
                    <a:bodyPr/>
                    <a:lstStyle/>
                    <a:p>
                      <a:r>
                        <a:rPr lang="en-US" dirty="0">
                          <a:latin typeface="Arial" panose="020B0604020202020204" pitchFamily="34" charset="0"/>
                          <a:cs typeface="Arial" panose="020B0604020202020204" pitchFamily="34" charset="0"/>
                        </a:rPr>
                        <a:t>Xnor2x1</a:t>
                      </a:r>
                    </a:p>
                  </a:txBody>
                  <a:tcPr/>
                </a:tc>
                <a:tc>
                  <a:txBody>
                    <a:bodyPr/>
                    <a:lstStyle/>
                    <a:p>
                      <a:r>
                        <a:rPr lang="en-US" dirty="0">
                          <a:latin typeface="Arial" panose="020B0604020202020204" pitchFamily="34" charset="0"/>
                          <a:cs typeface="Arial" panose="020B0604020202020204" pitchFamily="34" charset="0"/>
                        </a:rPr>
                        <a:t>86</a:t>
                      </a:r>
                    </a:p>
                  </a:txBody>
                  <a:tcPr/>
                </a:tc>
                <a:tc>
                  <a:txBody>
                    <a:bodyPr/>
                    <a:lstStyle/>
                    <a:p>
                      <a:r>
                        <a:rPr lang="en-US" dirty="0">
                          <a:latin typeface="Arial" panose="020B0604020202020204" pitchFamily="34" charset="0"/>
                          <a:cs typeface="Arial" panose="020B0604020202020204" pitchFamily="34" charset="0"/>
                        </a:rPr>
                        <a:t>172</a:t>
                      </a:r>
                    </a:p>
                  </a:txBody>
                  <a:tcPr/>
                </a:tc>
                <a:tc>
                  <a:txBody>
                    <a:bodyPr/>
                    <a:lstStyle/>
                    <a:p>
                      <a:r>
                        <a:rPr lang="en-US" dirty="0">
                          <a:latin typeface="Arial" panose="020B0604020202020204" pitchFamily="34" charset="0"/>
                          <a:cs typeface="Arial" panose="020B0604020202020204" pitchFamily="34" charset="0"/>
                        </a:rPr>
                        <a:t>332</a:t>
                      </a:r>
                    </a:p>
                  </a:txBody>
                  <a:tcPr/>
                </a:tc>
                <a:extLst>
                  <a:ext uri="{0D108BD9-81ED-4DB2-BD59-A6C34878D82A}">
                    <a16:rowId xmlns:a16="http://schemas.microsoft.com/office/drawing/2014/main" val="424560633"/>
                  </a:ext>
                </a:extLst>
              </a:tr>
              <a:tr h="180340">
                <a:tc>
                  <a:txBody>
                    <a:bodyPr/>
                    <a:lstStyle/>
                    <a:p>
                      <a:r>
                        <a:rPr lang="en-US" dirty="0">
                          <a:latin typeface="Arial" panose="020B0604020202020204" pitchFamily="34" charset="0"/>
                          <a:cs typeface="Arial" panose="020B0604020202020204" pitchFamily="34" charset="0"/>
                        </a:rPr>
                        <a:t>AOI21x1</a:t>
                      </a:r>
                    </a:p>
                  </a:txBody>
                  <a:tcPr/>
                </a:tc>
                <a:tc>
                  <a:txBody>
                    <a:bodyPr/>
                    <a:lstStyle/>
                    <a:p>
                      <a:r>
                        <a:rPr lang="en-US" dirty="0">
                          <a:latin typeface="Arial" panose="020B0604020202020204" pitchFamily="34" charset="0"/>
                          <a:cs typeface="Arial" panose="020B0604020202020204" pitchFamily="34" charset="0"/>
                        </a:rPr>
                        <a:t>98</a:t>
                      </a:r>
                    </a:p>
                  </a:txBody>
                  <a:tcPr/>
                </a:tc>
                <a:tc>
                  <a:txBody>
                    <a:bodyPr/>
                    <a:lstStyle/>
                    <a:p>
                      <a:r>
                        <a:rPr lang="en-US" dirty="0">
                          <a:latin typeface="Arial" panose="020B0604020202020204" pitchFamily="34" charset="0"/>
                          <a:cs typeface="Arial" panose="020B0604020202020204" pitchFamily="34" charset="0"/>
                        </a:rPr>
                        <a:t>208</a:t>
                      </a:r>
                    </a:p>
                  </a:txBody>
                  <a:tcPr/>
                </a:tc>
                <a:tc>
                  <a:txBody>
                    <a:bodyPr/>
                    <a:lstStyle/>
                    <a:p>
                      <a:r>
                        <a:rPr lang="en-US" dirty="0">
                          <a:latin typeface="Arial" panose="020B0604020202020204" pitchFamily="34" charset="0"/>
                          <a:cs typeface="Arial" panose="020B0604020202020204" pitchFamily="34" charset="0"/>
                        </a:rPr>
                        <a:t>392</a:t>
                      </a:r>
                    </a:p>
                  </a:txBody>
                  <a:tcPr/>
                </a:tc>
                <a:extLst>
                  <a:ext uri="{0D108BD9-81ED-4DB2-BD59-A6C34878D82A}">
                    <a16:rowId xmlns:a16="http://schemas.microsoft.com/office/drawing/2014/main" val="1571165924"/>
                  </a:ext>
                </a:extLst>
              </a:tr>
              <a:tr h="0">
                <a:tc>
                  <a:txBody>
                    <a:bodyPr/>
                    <a:lstStyle/>
                    <a:p>
                      <a:r>
                        <a:rPr lang="en-US" dirty="0">
                          <a:latin typeface="Arial" panose="020B0604020202020204" pitchFamily="34" charset="0"/>
                          <a:cs typeface="Arial" panose="020B0604020202020204" pitchFamily="34" charset="0"/>
                        </a:rPr>
                        <a:t>OAI21x1</a:t>
                      </a:r>
                    </a:p>
                  </a:txBody>
                  <a:tcPr/>
                </a:tc>
                <a:tc>
                  <a:txBody>
                    <a:bodyPr/>
                    <a:lstStyle/>
                    <a:p>
                      <a:r>
                        <a:rPr lang="en-US" dirty="0">
                          <a:latin typeface="Arial" panose="020B0604020202020204" pitchFamily="34" charset="0"/>
                          <a:cs typeface="Arial" panose="020B0604020202020204" pitchFamily="34" charset="0"/>
                        </a:rPr>
                        <a:t>101</a:t>
                      </a:r>
                    </a:p>
                  </a:txBody>
                  <a:tcPr/>
                </a:tc>
                <a:tc>
                  <a:txBody>
                    <a:bodyPr/>
                    <a:lstStyle/>
                    <a:p>
                      <a:r>
                        <a:rPr lang="en-US" dirty="0">
                          <a:latin typeface="Arial" panose="020B0604020202020204" pitchFamily="34" charset="0"/>
                          <a:cs typeface="Arial" panose="020B0604020202020204" pitchFamily="34" charset="0"/>
                        </a:rPr>
                        <a:t>199</a:t>
                      </a:r>
                    </a:p>
                  </a:txBody>
                  <a:tcPr/>
                </a:tc>
                <a:tc>
                  <a:txBody>
                    <a:bodyPr/>
                    <a:lstStyle/>
                    <a:p>
                      <a:r>
                        <a:rPr lang="en-US" dirty="0">
                          <a:latin typeface="Arial" panose="020B0604020202020204" pitchFamily="34" charset="0"/>
                          <a:cs typeface="Arial" panose="020B0604020202020204" pitchFamily="34" charset="0"/>
                        </a:rPr>
                        <a:t>412</a:t>
                      </a:r>
                    </a:p>
                  </a:txBody>
                  <a:tcPr/>
                </a:tc>
                <a:extLst>
                  <a:ext uri="{0D108BD9-81ED-4DB2-BD59-A6C34878D82A}">
                    <a16:rowId xmlns:a16="http://schemas.microsoft.com/office/drawing/2014/main" val="490684466"/>
                  </a:ext>
                </a:extLst>
              </a:tr>
              <a:tr h="274320">
                <a:tc>
                  <a:txBody>
                    <a:bodyPr/>
                    <a:lstStyle/>
                    <a:p>
                      <a:r>
                        <a:rPr lang="en-US" dirty="0">
                          <a:latin typeface="Arial" panose="020B0604020202020204" pitchFamily="34" charset="0"/>
                          <a:cs typeface="Arial" panose="020B0604020202020204" pitchFamily="34" charset="0"/>
                        </a:rPr>
                        <a:t>AO21x1</a:t>
                      </a:r>
                    </a:p>
                  </a:txBody>
                  <a:tcPr/>
                </a:tc>
                <a:tc>
                  <a:txBody>
                    <a:bodyPr/>
                    <a:lstStyle/>
                    <a:p>
                      <a:r>
                        <a:rPr lang="en-US" dirty="0">
                          <a:latin typeface="Arial" panose="020B0604020202020204" pitchFamily="34" charset="0"/>
                          <a:cs typeface="Arial" panose="020B0604020202020204" pitchFamily="34" charset="0"/>
                        </a:rPr>
                        <a:t>97</a:t>
                      </a:r>
                    </a:p>
                  </a:txBody>
                  <a:tcPr/>
                </a:tc>
                <a:tc>
                  <a:txBody>
                    <a:bodyPr/>
                    <a:lstStyle/>
                    <a:p>
                      <a:r>
                        <a:rPr lang="en-US" dirty="0">
                          <a:latin typeface="Arial" panose="020B0604020202020204" pitchFamily="34" charset="0"/>
                          <a:cs typeface="Arial" panose="020B0604020202020204" pitchFamily="34" charset="0"/>
                        </a:rPr>
                        <a:t>190</a:t>
                      </a:r>
                    </a:p>
                  </a:txBody>
                  <a:tcPr/>
                </a:tc>
                <a:tc>
                  <a:txBody>
                    <a:bodyPr/>
                    <a:lstStyle/>
                    <a:p>
                      <a:r>
                        <a:rPr lang="en-US" dirty="0">
                          <a:latin typeface="Arial" panose="020B0604020202020204" pitchFamily="34" charset="0"/>
                          <a:cs typeface="Arial" panose="020B0604020202020204" pitchFamily="34" charset="0"/>
                        </a:rPr>
                        <a:t>368</a:t>
                      </a:r>
                    </a:p>
                  </a:txBody>
                  <a:tcPr/>
                </a:tc>
                <a:extLst>
                  <a:ext uri="{0D108BD9-81ED-4DB2-BD59-A6C34878D82A}">
                    <a16:rowId xmlns:a16="http://schemas.microsoft.com/office/drawing/2014/main" val="2288426793"/>
                  </a:ext>
                </a:extLst>
              </a:tr>
              <a:tr h="182880">
                <a:tc>
                  <a:txBody>
                    <a:bodyPr/>
                    <a:lstStyle/>
                    <a:p>
                      <a:r>
                        <a:rPr lang="en-US" dirty="0">
                          <a:latin typeface="Arial" panose="020B0604020202020204" pitchFamily="34" charset="0"/>
                          <a:cs typeface="Arial" panose="020B0604020202020204" pitchFamily="34" charset="0"/>
                        </a:rPr>
                        <a:t>DFF</a:t>
                      </a:r>
                    </a:p>
                  </a:txBody>
                  <a:tcPr/>
                </a:tc>
                <a:tc>
                  <a:txBody>
                    <a:bodyPr/>
                    <a:lstStyle/>
                    <a:p>
                      <a:r>
                        <a:rPr lang="en-US" dirty="0">
                          <a:latin typeface="Arial" panose="020B0604020202020204" pitchFamily="34" charset="0"/>
                          <a:cs typeface="Arial" panose="020B0604020202020204" pitchFamily="34" charset="0"/>
                        </a:rPr>
                        <a:t>144</a:t>
                      </a:r>
                    </a:p>
                  </a:txBody>
                  <a:tcPr/>
                </a:tc>
                <a:tc>
                  <a:txBody>
                    <a:bodyPr/>
                    <a:lstStyle/>
                    <a:p>
                      <a:r>
                        <a:rPr lang="en-US" dirty="0">
                          <a:latin typeface="Arial" panose="020B0604020202020204" pitchFamily="34" charset="0"/>
                          <a:cs typeface="Arial" panose="020B0604020202020204" pitchFamily="34" charset="0"/>
                        </a:rPr>
                        <a:t>224</a:t>
                      </a:r>
                    </a:p>
                  </a:txBody>
                  <a:tcPr/>
                </a:tc>
                <a:tc>
                  <a:txBody>
                    <a:bodyPr/>
                    <a:lstStyle/>
                    <a:p>
                      <a:r>
                        <a:rPr lang="en-US" dirty="0">
                          <a:latin typeface="Arial" panose="020B0604020202020204" pitchFamily="34" charset="0"/>
                          <a:cs typeface="Arial" panose="020B0604020202020204" pitchFamily="34" charset="0"/>
                        </a:rPr>
                        <a:t>374</a:t>
                      </a:r>
                    </a:p>
                  </a:txBody>
                  <a:tcPr/>
                </a:tc>
                <a:extLst>
                  <a:ext uri="{0D108BD9-81ED-4DB2-BD59-A6C34878D82A}">
                    <a16:rowId xmlns:a16="http://schemas.microsoft.com/office/drawing/2014/main" val="3232113919"/>
                  </a:ext>
                </a:extLst>
              </a:tr>
            </a:tbl>
          </a:graphicData>
        </a:graphic>
      </p:graphicFrame>
      <p:sp>
        <p:nvSpPr>
          <p:cNvPr id="7" name="TextBox 6">
            <a:extLst>
              <a:ext uri="{FF2B5EF4-FFF2-40B4-BE49-F238E27FC236}">
                <a16:creationId xmlns:a16="http://schemas.microsoft.com/office/drawing/2014/main" id="{953DFBD4-48B1-6306-E657-3A4779F3970E}"/>
              </a:ext>
            </a:extLst>
          </p:cNvPr>
          <p:cNvSpPr txBox="1"/>
          <p:nvPr/>
        </p:nvSpPr>
        <p:spPr>
          <a:xfrm>
            <a:off x="1284413" y="772173"/>
            <a:ext cx="7268513" cy="40011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   Spice simulation for </a:t>
            </a:r>
            <a:r>
              <a:rPr kumimoji="0" lang="en-US" sz="2000" b="1"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45 nm</a:t>
            </a:r>
            <a:r>
              <a:rPr kumimoji="0" lang="en-US" sz="20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 tech mode during pull-up</a:t>
            </a:r>
          </a:p>
        </p:txBody>
      </p:sp>
    </p:spTree>
    <p:extLst>
      <p:ext uri="{BB962C8B-B14F-4D97-AF65-F5344CB8AC3E}">
        <p14:creationId xmlns:p14="http://schemas.microsoft.com/office/powerpoint/2010/main" val="18312453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50FDB7-662F-4E65-ED0E-FDE56B3CCD7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650A039-C418-0DA4-4E3C-D1CC8B60FFAA}"/>
              </a:ext>
            </a:extLst>
          </p:cNvPr>
          <p:cNvSpPr>
            <a:spLocks noGrp="1"/>
          </p:cNvSpPr>
          <p:nvPr>
            <p:ph type="title"/>
          </p:nvPr>
        </p:nvSpPr>
        <p:spPr>
          <a:xfrm>
            <a:off x="232229" y="29029"/>
            <a:ext cx="9508929" cy="752523"/>
          </a:xfrm>
        </p:spPr>
        <p:txBody>
          <a:bodyPr/>
          <a:lstStyle/>
          <a:p>
            <a:r>
              <a:rPr lang="en-US" sz="2800" dirty="0"/>
              <a:t>Task 2: Compiler Development</a:t>
            </a:r>
          </a:p>
        </p:txBody>
      </p:sp>
      <p:sp>
        <p:nvSpPr>
          <p:cNvPr id="15" name="Content Placeholder 2">
            <a:extLst>
              <a:ext uri="{FF2B5EF4-FFF2-40B4-BE49-F238E27FC236}">
                <a16:creationId xmlns:a16="http://schemas.microsoft.com/office/drawing/2014/main" id="{0B9638FB-AFD6-0786-C8BD-EFFCDD9C3B8B}"/>
              </a:ext>
            </a:extLst>
          </p:cNvPr>
          <p:cNvSpPr>
            <a:spLocks noGrp="1"/>
          </p:cNvSpPr>
          <p:nvPr>
            <p:ph idx="1"/>
          </p:nvPr>
        </p:nvSpPr>
        <p:spPr>
          <a:xfrm>
            <a:off x="232229" y="1020859"/>
            <a:ext cx="6274568" cy="5132234"/>
          </a:xfrm>
        </p:spPr>
        <p:txBody>
          <a:bodyPr/>
          <a:lstStyle/>
          <a:p>
            <a:pPr>
              <a:lnSpc>
                <a:spcPct val="150000"/>
              </a:lnSpc>
              <a:spcBef>
                <a:spcPts val="0"/>
              </a:spcBef>
              <a:buFont typeface="Arial" panose="020B0604020202020204" pitchFamily="34" charset="0"/>
              <a:buChar char="•"/>
            </a:pPr>
            <a:r>
              <a:rPr lang="en-US" altLang="zh-CN" dirty="0">
                <a:latin typeface="Arial" charset="0"/>
                <a:cs typeface="Arial" charset="0"/>
              </a:rPr>
              <a:t>Hardening rules database</a:t>
            </a:r>
          </a:p>
          <a:p>
            <a:pPr lvl="1">
              <a:lnSpc>
                <a:spcPct val="150000"/>
              </a:lnSpc>
              <a:spcBef>
                <a:spcPts val="0"/>
              </a:spcBef>
              <a:buFont typeface="Arial" panose="020B0604020202020204" pitchFamily="34" charset="0"/>
              <a:buChar char="•"/>
            </a:pPr>
            <a:r>
              <a:rPr lang="en-US" altLang="zh-CN" sz="1800" dirty="0">
                <a:latin typeface="Arial" charset="0"/>
                <a:cs typeface="Arial" charset="0"/>
              </a:rPr>
              <a:t>Goal: </a:t>
            </a:r>
            <a:r>
              <a:rPr lang="en-US" altLang="zh-CN" sz="1800" b="0" dirty="0">
                <a:latin typeface="Arial" charset="0"/>
                <a:cs typeface="Arial" charset="0"/>
              </a:rPr>
              <a:t>address the physical faults during the compilation process</a:t>
            </a:r>
          </a:p>
          <a:p>
            <a:pPr lvl="1">
              <a:lnSpc>
                <a:spcPct val="150000"/>
              </a:lnSpc>
              <a:spcBef>
                <a:spcPts val="0"/>
              </a:spcBef>
              <a:buFont typeface="Arial" panose="020B0604020202020204" pitchFamily="34" charset="0"/>
              <a:buChar char="•"/>
            </a:pPr>
            <a:r>
              <a:rPr lang="en-US" altLang="zh-CN" sz="1800" b="0" dirty="0">
                <a:latin typeface="Arial" charset="0"/>
                <a:cs typeface="Arial" charset="0"/>
              </a:rPr>
              <a:t>Review existing hardening approaches</a:t>
            </a:r>
          </a:p>
          <a:p>
            <a:pPr lvl="1">
              <a:lnSpc>
                <a:spcPct val="150000"/>
              </a:lnSpc>
              <a:spcBef>
                <a:spcPts val="0"/>
              </a:spcBef>
              <a:buFont typeface="Arial" panose="020B0604020202020204" pitchFamily="34" charset="0"/>
              <a:buChar char="•"/>
            </a:pPr>
            <a:r>
              <a:rPr lang="en-US" altLang="zh-CN" sz="1800" b="0" dirty="0">
                <a:latin typeface="Arial" charset="0"/>
                <a:cs typeface="Arial" charset="0"/>
              </a:rPr>
              <a:t>Utilize or imitate existing solutions in RISC-V GNU compiler</a:t>
            </a:r>
          </a:p>
          <a:p>
            <a:pPr lvl="1">
              <a:lnSpc>
                <a:spcPct val="150000"/>
              </a:lnSpc>
              <a:spcBef>
                <a:spcPts val="0"/>
              </a:spcBef>
              <a:buFont typeface="Arial" panose="020B0604020202020204" pitchFamily="34" charset="0"/>
              <a:buChar char="•"/>
            </a:pPr>
            <a:r>
              <a:rPr lang="en-US" altLang="zh-CN" sz="1800" b="0" dirty="0">
                <a:latin typeface="Arial" charset="0"/>
                <a:cs typeface="Arial" charset="0"/>
              </a:rPr>
              <a:t>Develop adaptive approach to apply countermeasures using the info (e.g., vulnerability ranking) given by modeling output </a:t>
            </a:r>
          </a:p>
          <a:p>
            <a:pPr>
              <a:lnSpc>
                <a:spcPct val="150000"/>
              </a:lnSpc>
              <a:spcBef>
                <a:spcPts val="0"/>
              </a:spcBef>
              <a:buFont typeface="Arial" panose="020B0604020202020204" pitchFamily="34" charset="0"/>
              <a:buChar char="•"/>
            </a:pPr>
            <a:r>
              <a:rPr lang="en-US" altLang="zh-CN" dirty="0">
                <a:latin typeface="Arial" charset="0"/>
                <a:cs typeface="Arial" charset="0"/>
              </a:rPr>
              <a:t>Deliverables</a:t>
            </a:r>
          </a:p>
          <a:p>
            <a:pPr lvl="1">
              <a:lnSpc>
                <a:spcPct val="150000"/>
              </a:lnSpc>
              <a:spcBef>
                <a:spcPts val="0"/>
              </a:spcBef>
              <a:buFont typeface="Arial" panose="020B0604020202020204" pitchFamily="34" charset="0"/>
              <a:buChar char="•"/>
            </a:pPr>
            <a:r>
              <a:rPr lang="en-US" altLang="zh-CN" sz="1800" b="0" dirty="0">
                <a:latin typeface="Arial" charset="0"/>
                <a:cs typeface="Arial" charset="0"/>
              </a:rPr>
              <a:t>Encapsulated implementation of hardening compiler</a:t>
            </a:r>
          </a:p>
          <a:p>
            <a:pPr lvl="1">
              <a:lnSpc>
                <a:spcPct val="150000"/>
              </a:lnSpc>
              <a:spcBef>
                <a:spcPts val="0"/>
              </a:spcBef>
              <a:buFont typeface="Arial" panose="020B0604020202020204" pitchFamily="34" charset="0"/>
              <a:buChar char="•"/>
            </a:pPr>
            <a:r>
              <a:rPr lang="en-US" altLang="zh-CN" sz="1800" b="0" dirty="0">
                <a:latin typeface="Arial" charset="0"/>
                <a:cs typeface="Arial" charset="0"/>
              </a:rPr>
              <a:t>Proper documentations</a:t>
            </a:r>
          </a:p>
        </p:txBody>
      </p:sp>
      <p:pic>
        <p:nvPicPr>
          <p:cNvPr id="9" name="Picture 8">
            <a:extLst>
              <a:ext uri="{FF2B5EF4-FFF2-40B4-BE49-F238E27FC236}">
                <a16:creationId xmlns:a16="http://schemas.microsoft.com/office/drawing/2014/main" id="{9FE279E4-0D0C-DE2A-3115-3F1710796128}"/>
              </a:ext>
            </a:extLst>
          </p:cNvPr>
          <p:cNvPicPr>
            <a:picLocks noChangeAspect="1"/>
          </p:cNvPicPr>
          <p:nvPr/>
        </p:nvPicPr>
        <p:blipFill rotWithShape="1">
          <a:blip r:embed="rId3"/>
          <a:srcRect b="14329"/>
          <a:stretch/>
        </p:blipFill>
        <p:spPr>
          <a:xfrm>
            <a:off x="7261917" y="2332731"/>
            <a:ext cx="3909233" cy="938294"/>
          </a:xfrm>
          <a:prstGeom prst="rect">
            <a:avLst/>
          </a:prstGeom>
        </p:spPr>
      </p:pic>
      <p:pic>
        <p:nvPicPr>
          <p:cNvPr id="10" name="Picture 9">
            <a:extLst>
              <a:ext uri="{FF2B5EF4-FFF2-40B4-BE49-F238E27FC236}">
                <a16:creationId xmlns:a16="http://schemas.microsoft.com/office/drawing/2014/main" id="{51D7C22A-90B3-6367-5A56-D4604FF31A82}"/>
              </a:ext>
            </a:extLst>
          </p:cNvPr>
          <p:cNvPicPr>
            <a:picLocks noChangeAspect="1"/>
          </p:cNvPicPr>
          <p:nvPr/>
        </p:nvPicPr>
        <p:blipFill rotWithShape="1">
          <a:blip r:embed="rId4"/>
          <a:srcRect b="22355"/>
          <a:stretch/>
        </p:blipFill>
        <p:spPr>
          <a:xfrm>
            <a:off x="7261917" y="3842853"/>
            <a:ext cx="3909233" cy="1601039"/>
          </a:xfrm>
          <a:prstGeom prst="rect">
            <a:avLst/>
          </a:prstGeom>
        </p:spPr>
      </p:pic>
      <p:pic>
        <p:nvPicPr>
          <p:cNvPr id="3" name="Picture 2">
            <a:extLst>
              <a:ext uri="{FF2B5EF4-FFF2-40B4-BE49-F238E27FC236}">
                <a16:creationId xmlns:a16="http://schemas.microsoft.com/office/drawing/2014/main" id="{67948BCE-C6ED-B2FE-B96F-38F25C2A4D53}"/>
              </a:ext>
            </a:extLst>
          </p:cNvPr>
          <p:cNvPicPr>
            <a:picLocks noChangeAspect="1"/>
          </p:cNvPicPr>
          <p:nvPr/>
        </p:nvPicPr>
        <p:blipFill>
          <a:blip r:embed="rId5"/>
          <a:stretch>
            <a:fillRect/>
          </a:stretch>
        </p:blipFill>
        <p:spPr>
          <a:xfrm>
            <a:off x="6927618" y="883486"/>
            <a:ext cx="4577829" cy="877417"/>
          </a:xfrm>
          <a:prstGeom prst="rect">
            <a:avLst/>
          </a:prstGeom>
        </p:spPr>
      </p:pic>
      <p:cxnSp>
        <p:nvCxnSpPr>
          <p:cNvPr id="5" name="Straight Arrow Connector 4">
            <a:extLst>
              <a:ext uri="{FF2B5EF4-FFF2-40B4-BE49-F238E27FC236}">
                <a16:creationId xmlns:a16="http://schemas.microsoft.com/office/drawing/2014/main" id="{2C7484FD-9637-7009-898E-E68BE6B0C506}"/>
              </a:ext>
            </a:extLst>
          </p:cNvPr>
          <p:cNvCxnSpPr>
            <a:stCxn id="3" idx="2"/>
            <a:endCxn id="9" idx="0"/>
          </p:cNvCxnSpPr>
          <p:nvPr/>
        </p:nvCxnSpPr>
        <p:spPr>
          <a:xfrm>
            <a:off x="9216533" y="1760903"/>
            <a:ext cx="1" cy="571828"/>
          </a:xfrm>
          <a:prstGeom prst="straightConnector1">
            <a:avLst/>
          </a:prstGeom>
          <a:noFill/>
          <a:ln w="38100" cap="flat">
            <a:solidFill>
              <a:srgbClr val="000000"/>
            </a:solidFill>
            <a:prstDash val="solid"/>
            <a:miter lim="400000"/>
            <a:tailEnd type="triangle"/>
          </a:ln>
          <a:effectLst/>
        </p:spPr>
        <p:style>
          <a:lnRef idx="0">
            <a:scrgbClr r="0" g="0" b="0"/>
          </a:lnRef>
          <a:fillRef idx="0">
            <a:scrgbClr r="0" g="0" b="0"/>
          </a:fillRef>
          <a:effectRef idx="0">
            <a:scrgbClr r="0" g="0" b="0"/>
          </a:effectRef>
          <a:fontRef idx="none"/>
        </p:style>
      </p:cxnSp>
      <p:cxnSp>
        <p:nvCxnSpPr>
          <p:cNvPr id="12" name="Straight Arrow Connector 11">
            <a:extLst>
              <a:ext uri="{FF2B5EF4-FFF2-40B4-BE49-F238E27FC236}">
                <a16:creationId xmlns:a16="http://schemas.microsoft.com/office/drawing/2014/main" id="{1723EA09-3256-2277-13CB-5DB3DE17E6FF}"/>
              </a:ext>
            </a:extLst>
          </p:cNvPr>
          <p:cNvCxnSpPr/>
          <p:nvPr/>
        </p:nvCxnSpPr>
        <p:spPr>
          <a:xfrm>
            <a:off x="9222389" y="3301062"/>
            <a:ext cx="1" cy="571828"/>
          </a:xfrm>
          <a:prstGeom prst="straightConnector1">
            <a:avLst/>
          </a:prstGeom>
          <a:noFill/>
          <a:ln w="38100" cap="flat">
            <a:solidFill>
              <a:srgbClr val="000000"/>
            </a:solidFill>
            <a:prstDash val="solid"/>
            <a:miter lim="400000"/>
            <a:tailEnd type="triangle"/>
          </a:ln>
          <a:effectLst/>
        </p:spPr>
        <p:style>
          <a:lnRef idx="0">
            <a:scrgbClr r="0" g="0" b="0"/>
          </a:lnRef>
          <a:fillRef idx="0">
            <a:scrgbClr r="0" g="0" b="0"/>
          </a:fillRef>
          <a:effectRef idx="0">
            <a:scrgbClr r="0" g="0" b="0"/>
          </a:effectRef>
          <a:fontRef idx="none"/>
        </p:style>
      </p:cxnSp>
      <p:sp>
        <p:nvSpPr>
          <p:cNvPr id="13" name="TextBox 12">
            <a:extLst>
              <a:ext uri="{FF2B5EF4-FFF2-40B4-BE49-F238E27FC236}">
                <a16:creationId xmlns:a16="http://schemas.microsoft.com/office/drawing/2014/main" id="{58E03D3E-0A79-949E-59D9-E41339F88737}"/>
              </a:ext>
            </a:extLst>
          </p:cNvPr>
          <p:cNvSpPr txBox="1"/>
          <p:nvPr/>
        </p:nvSpPr>
        <p:spPr>
          <a:xfrm>
            <a:off x="9341735" y="1862837"/>
            <a:ext cx="1019255" cy="34881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Helvetica"/>
                <a:ea typeface="Helvetica"/>
                <a:cs typeface="Helvetica"/>
                <a:sym typeface="Helvetica"/>
              </a:rPr>
              <a:t>Compile</a:t>
            </a:r>
          </a:p>
        </p:txBody>
      </p:sp>
      <p:sp>
        <p:nvSpPr>
          <p:cNvPr id="14" name="TextBox 13">
            <a:extLst>
              <a:ext uri="{FF2B5EF4-FFF2-40B4-BE49-F238E27FC236}">
                <a16:creationId xmlns:a16="http://schemas.microsoft.com/office/drawing/2014/main" id="{5AF52620-C802-BE10-F832-7329A5215E4D}"/>
              </a:ext>
            </a:extLst>
          </p:cNvPr>
          <p:cNvSpPr txBox="1"/>
          <p:nvPr/>
        </p:nvSpPr>
        <p:spPr>
          <a:xfrm>
            <a:off x="9341735" y="3382532"/>
            <a:ext cx="1019255" cy="34881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Helvetica"/>
                <a:ea typeface="Helvetica"/>
                <a:cs typeface="Helvetica"/>
                <a:sym typeface="Helvetica"/>
              </a:rPr>
              <a:t>Harden</a:t>
            </a:r>
          </a:p>
        </p:txBody>
      </p:sp>
      <p:cxnSp>
        <p:nvCxnSpPr>
          <p:cNvPr id="16" name="Straight Arrow Connector 15">
            <a:extLst>
              <a:ext uri="{FF2B5EF4-FFF2-40B4-BE49-F238E27FC236}">
                <a16:creationId xmlns:a16="http://schemas.microsoft.com/office/drawing/2014/main" id="{87ECA4D4-04A4-B939-3666-294C71B07751}"/>
              </a:ext>
            </a:extLst>
          </p:cNvPr>
          <p:cNvCxnSpPr/>
          <p:nvPr/>
        </p:nvCxnSpPr>
        <p:spPr>
          <a:xfrm>
            <a:off x="9193813" y="5443892"/>
            <a:ext cx="1" cy="571828"/>
          </a:xfrm>
          <a:prstGeom prst="straightConnector1">
            <a:avLst/>
          </a:prstGeom>
          <a:noFill/>
          <a:ln w="38100" cap="flat">
            <a:solidFill>
              <a:srgbClr val="000000"/>
            </a:solidFill>
            <a:prstDash val="solid"/>
            <a:miter lim="400000"/>
            <a:tailEnd type="triangle"/>
          </a:ln>
          <a:effectLst/>
        </p:spPr>
        <p:style>
          <a:lnRef idx="0">
            <a:scrgbClr r="0" g="0" b="0"/>
          </a:lnRef>
          <a:fillRef idx="0">
            <a:scrgbClr r="0" g="0" b="0"/>
          </a:fillRef>
          <a:effectRef idx="0">
            <a:scrgbClr r="0" g="0" b="0"/>
          </a:effectRef>
          <a:fontRef idx="none"/>
        </p:style>
      </p:cxnSp>
      <p:sp>
        <p:nvSpPr>
          <p:cNvPr id="17" name="TextBox 16">
            <a:extLst>
              <a:ext uri="{FF2B5EF4-FFF2-40B4-BE49-F238E27FC236}">
                <a16:creationId xmlns:a16="http://schemas.microsoft.com/office/drawing/2014/main" id="{DDC37D01-9D62-846C-230E-ECAAC5D548C9}"/>
              </a:ext>
            </a:extLst>
          </p:cNvPr>
          <p:cNvSpPr txBox="1"/>
          <p:nvPr/>
        </p:nvSpPr>
        <p:spPr>
          <a:xfrm>
            <a:off x="6752290" y="5864547"/>
            <a:ext cx="4753154" cy="84125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285750" marR="0" indent="-285750" algn="l" defTabSz="457200" rtl="0" fontAlgn="auto" latinLnBrk="1" hangingPunct="0">
              <a:lnSpc>
                <a:spcPct val="100000"/>
              </a:lnSpc>
              <a:spcBef>
                <a:spcPts val="0"/>
              </a:spcBef>
              <a:spcAft>
                <a:spcPts val="0"/>
              </a:spcAft>
              <a:buClrTx/>
              <a:buSzTx/>
              <a:buFont typeface="Arial" panose="020B0604020202020204" pitchFamily="34" charset="0"/>
              <a:buChar char="•"/>
              <a:tabLst/>
            </a:pPr>
            <a:r>
              <a:rPr kumimoji="0" lang="en-US" sz="1600" b="0" i="0" u="none" strike="noStrike" cap="none" spc="0" normalizeH="0" baseline="0" dirty="0">
                <a:ln>
                  <a:noFill/>
                </a:ln>
                <a:solidFill>
                  <a:srgbClr val="000000"/>
                </a:solidFill>
                <a:effectLst/>
                <a:uFillTx/>
                <a:latin typeface="Helvetica"/>
                <a:ea typeface="Helvetica"/>
                <a:cs typeface="Helvetica"/>
                <a:sym typeface="Helvetica"/>
              </a:rPr>
              <a:t>What happened?</a:t>
            </a:r>
          </a:p>
          <a:p>
            <a:pPr marL="0" marR="0" indent="0" algn="l" defTabSz="457200" rtl="0" fontAlgn="auto" latinLnBrk="1" hangingPunct="0">
              <a:lnSpc>
                <a:spcPct val="100000"/>
              </a:lnSpc>
              <a:spcBef>
                <a:spcPts val="0"/>
              </a:spcBef>
              <a:spcAft>
                <a:spcPts val="0"/>
              </a:spcAft>
              <a:buClrTx/>
              <a:buSzTx/>
              <a:buFontTx/>
              <a:buNone/>
              <a:tabLst/>
            </a:pPr>
            <a:r>
              <a:rPr lang="en-US" sz="1600" dirty="0">
                <a:solidFill>
                  <a:srgbClr val="000000"/>
                </a:solidFill>
                <a:latin typeface="Helvetica"/>
                <a:ea typeface="Helvetica"/>
                <a:cs typeface="Helvetica"/>
                <a:sym typeface="Helvetica"/>
              </a:rPr>
              <a:t>Faults modifying/bypassing the conditional jump will now directly lead to a </a:t>
            </a:r>
            <a:r>
              <a:rPr lang="en-US" sz="1600" b="1" dirty="0">
                <a:solidFill>
                  <a:srgbClr val="000000"/>
                </a:solidFill>
                <a:latin typeface="Helvetica"/>
                <a:ea typeface="Helvetica"/>
                <a:cs typeface="Helvetica"/>
                <a:sym typeface="Helvetica"/>
              </a:rPr>
              <a:t>password-checking failure</a:t>
            </a:r>
            <a:r>
              <a:rPr kumimoji="0" lang="en-US" sz="1600" b="1" i="0" u="none" strike="noStrike" cap="none" spc="0" normalizeH="0" baseline="0" dirty="0">
                <a:ln>
                  <a:noFill/>
                </a:ln>
                <a:solidFill>
                  <a:srgbClr val="000000"/>
                </a:solidFill>
                <a:effectLst/>
                <a:uFillTx/>
                <a:latin typeface="Helvetica"/>
                <a:ea typeface="Helvetica"/>
                <a:cs typeface="Helvetica"/>
                <a:sym typeface="Helvetica"/>
              </a:rPr>
              <a:t> </a:t>
            </a:r>
          </a:p>
        </p:txBody>
      </p:sp>
      <p:sp>
        <p:nvSpPr>
          <p:cNvPr id="18" name="Rectangle 17">
            <a:extLst>
              <a:ext uri="{FF2B5EF4-FFF2-40B4-BE49-F238E27FC236}">
                <a16:creationId xmlns:a16="http://schemas.microsoft.com/office/drawing/2014/main" id="{E81CFD36-BA87-4654-DBFC-BE27020FCEE7}"/>
              </a:ext>
            </a:extLst>
          </p:cNvPr>
          <p:cNvSpPr/>
          <p:nvPr/>
        </p:nvSpPr>
        <p:spPr>
          <a:xfrm>
            <a:off x="7058026" y="2852346"/>
            <a:ext cx="4276720" cy="148030"/>
          </a:xfrm>
          <a:prstGeom prst="rect">
            <a:avLst/>
          </a:prstGeom>
          <a:noFill/>
          <a:ln w="25400" cap="flat">
            <a:solidFill>
              <a:srgbClr val="FF0000"/>
            </a:solidFill>
            <a:prstDash val="solid"/>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19" name="Rectangle 18">
            <a:extLst>
              <a:ext uri="{FF2B5EF4-FFF2-40B4-BE49-F238E27FC236}">
                <a16:creationId xmlns:a16="http://schemas.microsoft.com/office/drawing/2014/main" id="{6C845958-3B2D-0EFB-9129-EC084FAE51DD}"/>
              </a:ext>
            </a:extLst>
          </p:cNvPr>
          <p:cNvSpPr/>
          <p:nvPr/>
        </p:nvSpPr>
        <p:spPr>
          <a:xfrm>
            <a:off x="6990507" y="4359772"/>
            <a:ext cx="4276720" cy="148030"/>
          </a:xfrm>
          <a:prstGeom prst="rect">
            <a:avLst/>
          </a:prstGeom>
          <a:noFill/>
          <a:ln w="25400" cap="flat">
            <a:solidFill>
              <a:srgbClr val="FF0000"/>
            </a:solidFill>
            <a:prstDash val="solid"/>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Tree>
    <p:extLst>
      <p:ext uri="{BB962C8B-B14F-4D97-AF65-F5344CB8AC3E}">
        <p14:creationId xmlns:p14="http://schemas.microsoft.com/office/powerpoint/2010/main" val="38378609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26FC99-1B83-0A79-B59E-6BF04C86D8A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51233E6-7129-E8A0-898D-EA9F70E9D9CC}"/>
              </a:ext>
            </a:extLst>
          </p:cNvPr>
          <p:cNvSpPr>
            <a:spLocks noGrp="1"/>
          </p:cNvSpPr>
          <p:nvPr>
            <p:ph type="title"/>
          </p:nvPr>
        </p:nvSpPr>
        <p:spPr>
          <a:xfrm>
            <a:off x="232229" y="29029"/>
            <a:ext cx="9508929" cy="752523"/>
          </a:xfrm>
        </p:spPr>
        <p:txBody>
          <a:bodyPr/>
          <a:lstStyle/>
          <a:p>
            <a:r>
              <a:rPr lang="en-US" sz="2800" dirty="0"/>
              <a:t>Task 2: Compiler Development</a:t>
            </a:r>
          </a:p>
        </p:txBody>
      </p:sp>
      <p:sp>
        <p:nvSpPr>
          <p:cNvPr id="15" name="Content Placeholder 2">
            <a:extLst>
              <a:ext uri="{FF2B5EF4-FFF2-40B4-BE49-F238E27FC236}">
                <a16:creationId xmlns:a16="http://schemas.microsoft.com/office/drawing/2014/main" id="{03D5BE19-4529-FBDB-AF29-E77559FE66CE}"/>
              </a:ext>
            </a:extLst>
          </p:cNvPr>
          <p:cNvSpPr>
            <a:spLocks noGrp="1"/>
          </p:cNvSpPr>
          <p:nvPr>
            <p:ph idx="1"/>
          </p:nvPr>
        </p:nvSpPr>
        <p:spPr>
          <a:xfrm>
            <a:off x="63974" y="980810"/>
            <a:ext cx="11895797" cy="5696215"/>
          </a:xfrm>
        </p:spPr>
        <p:txBody>
          <a:bodyPr/>
          <a:lstStyle/>
          <a:p>
            <a:pPr>
              <a:lnSpc>
                <a:spcPts val="2900"/>
              </a:lnSpc>
              <a:spcBef>
                <a:spcPts val="0"/>
              </a:spcBef>
              <a:buFont typeface="Arial" panose="020B0604020202020204" pitchFamily="34" charset="0"/>
              <a:buChar char="•"/>
            </a:pPr>
            <a:r>
              <a:rPr lang="en-US" altLang="zh-CN" dirty="0">
                <a:latin typeface="Arial" charset="0"/>
                <a:cs typeface="Arial" charset="0"/>
              </a:rPr>
              <a:t>Test case and security properties</a:t>
            </a:r>
          </a:p>
          <a:p>
            <a:pPr lvl="1">
              <a:lnSpc>
                <a:spcPts val="2900"/>
              </a:lnSpc>
              <a:spcBef>
                <a:spcPts val="0"/>
              </a:spcBef>
              <a:buFont typeface="Arial" panose="020B0604020202020204" pitchFamily="34" charset="0"/>
              <a:buChar char="•"/>
            </a:pPr>
            <a:r>
              <a:rPr lang="en-US" altLang="zh-CN" sz="1800" b="0" dirty="0">
                <a:latin typeface="Arial" charset="0"/>
                <a:cs typeface="Arial" charset="0"/>
              </a:rPr>
              <a:t>Aims for C/C++ -&gt; Assembly code compilation and hardening</a:t>
            </a:r>
          </a:p>
          <a:p>
            <a:pPr lvl="1">
              <a:lnSpc>
                <a:spcPts val="2900"/>
              </a:lnSpc>
              <a:spcBef>
                <a:spcPts val="0"/>
              </a:spcBef>
              <a:buFont typeface="Arial" panose="020B0604020202020204" pitchFamily="34" charset="0"/>
              <a:buChar char="•"/>
            </a:pPr>
            <a:r>
              <a:rPr lang="en-US" altLang="zh-CN" sz="1800" b="0" dirty="0">
                <a:latin typeface="Arial" charset="0"/>
                <a:cs typeface="Arial" charset="0"/>
              </a:rPr>
              <a:t>Started with firmware, AES software, password checking, etc.</a:t>
            </a:r>
          </a:p>
          <a:p>
            <a:pPr lvl="1">
              <a:lnSpc>
                <a:spcPts val="2900"/>
              </a:lnSpc>
              <a:spcBef>
                <a:spcPts val="0"/>
              </a:spcBef>
              <a:buFont typeface="Arial" panose="020B0604020202020204" pitchFamily="34" charset="0"/>
              <a:buChar char="•"/>
            </a:pPr>
            <a:r>
              <a:rPr lang="en-US" altLang="zh-CN" sz="1800" b="0" dirty="0">
                <a:latin typeface="Arial" charset="0"/>
                <a:cs typeface="Arial" charset="0"/>
              </a:rPr>
              <a:t>Corresponding security properties acquired from existing standards and powerful attack scenarios</a:t>
            </a:r>
          </a:p>
          <a:p>
            <a:pPr>
              <a:lnSpc>
                <a:spcPts val="2900"/>
              </a:lnSpc>
              <a:spcBef>
                <a:spcPts val="0"/>
              </a:spcBef>
              <a:buFont typeface="Arial" panose="020B0604020202020204" pitchFamily="34" charset="0"/>
              <a:buChar char="•"/>
            </a:pPr>
            <a:r>
              <a:rPr lang="en-US" altLang="zh-CN" dirty="0">
                <a:latin typeface="Arial" charset="0"/>
                <a:cs typeface="Arial" charset="0"/>
              </a:rPr>
              <a:t>Modeling-compiler interface</a:t>
            </a:r>
          </a:p>
          <a:p>
            <a:pPr lvl="1">
              <a:lnSpc>
                <a:spcPts val="2900"/>
              </a:lnSpc>
              <a:spcBef>
                <a:spcPts val="0"/>
              </a:spcBef>
              <a:buFont typeface="Arial" panose="020B0604020202020204" pitchFamily="34" charset="0"/>
              <a:buChar char="•"/>
            </a:pPr>
            <a:r>
              <a:rPr lang="en-US" altLang="zh-CN" sz="1800" b="0" dirty="0">
                <a:latin typeface="Arial" charset="0"/>
                <a:cs typeface="Arial" charset="0"/>
              </a:rPr>
              <a:t>Modeling considers logical &amp; physical info, thus, the outcome needs translation to be </a:t>
            </a:r>
            <a:r>
              <a:rPr lang="en-US" altLang="zh-CN" sz="1800" dirty="0">
                <a:latin typeface="Arial" charset="0"/>
                <a:cs typeface="Arial" charset="0"/>
              </a:rPr>
              <a:t>compiler-friendly</a:t>
            </a:r>
          </a:p>
          <a:p>
            <a:pPr lvl="1">
              <a:lnSpc>
                <a:spcPts val="2900"/>
              </a:lnSpc>
              <a:spcBef>
                <a:spcPts val="0"/>
              </a:spcBef>
              <a:buFont typeface="Arial" panose="020B0604020202020204" pitchFamily="34" charset="0"/>
              <a:buChar char="•"/>
            </a:pPr>
            <a:r>
              <a:rPr lang="en-US" altLang="zh-CN" sz="1800" b="0" dirty="0">
                <a:latin typeface="Arial" charset="0"/>
                <a:cs typeface="Arial" charset="0"/>
              </a:rPr>
              <a:t>Compiler must provide:</a:t>
            </a:r>
          </a:p>
          <a:p>
            <a:pPr lvl="2">
              <a:lnSpc>
                <a:spcPts val="2900"/>
              </a:lnSpc>
              <a:spcBef>
                <a:spcPts val="0"/>
              </a:spcBef>
              <a:buFont typeface="Arial" panose="020B0604020202020204" pitchFamily="34" charset="0"/>
              <a:buChar char="•"/>
            </a:pPr>
            <a:r>
              <a:rPr lang="en-US" altLang="zh-CN" b="0" dirty="0">
                <a:latin typeface="Arial" charset="0"/>
                <a:cs typeface="Arial" charset="0"/>
              </a:rPr>
              <a:t>A configurable “</a:t>
            </a:r>
            <a:r>
              <a:rPr lang="en-US" altLang="zh-CN" dirty="0">
                <a:latin typeface="Arial" charset="0"/>
                <a:cs typeface="Arial" charset="0"/>
              </a:rPr>
              <a:t>hardening level</a:t>
            </a:r>
            <a:r>
              <a:rPr lang="en-US" altLang="zh-CN" b="0" dirty="0">
                <a:latin typeface="Arial" charset="0"/>
                <a:cs typeface="Arial" charset="0"/>
              </a:rPr>
              <a:t>” input to determine the input (e.g., laser intensities) for FIA models</a:t>
            </a:r>
          </a:p>
          <a:p>
            <a:pPr lvl="2">
              <a:lnSpc>
                <a:spcPts val="2900"/>
              </a:lnSpc>
              <a:spcBef>
                <a:spcPts val="0"/>
              </a:spcBef>
              <a:buFont typeface="Arial" panose="020B0604020202020204" pitchFamily="34" charset="0"/>
              <a:buChar char="•"/>
            </a:pPr>
            <a:r>
              <a:rPr lang="en-US" altLang="zh-CN" b="0" dirty="0">
                <a:latin typeface="Arial" charset="0"/>
                <a:cs typeface="Arial" charset="0"/>
              </a:rPr>
              <a:t>A simple mechanism to determine target instructions (e.g., directly extract sensitive instructions from security properties; or through static code analysis.)</a:t>
            </a:r>
          </a:p>
          <a:p>
            <a:pPr lvl="2">
              <a:lnSpc>
                <a:spcPts val="2900"/>
              </a:lnSpc>
              <a:spcBef>
                <a:spcPts val="0"/>
              </a:spcBef>
              <a:buFont typeface="Arial" panose="020B0604020202020204" pitchFamily="34" charset="0"/>
              <a:buChar char="•"/>
            </a:pPr>
            <a:r>
              <a:rPr lang="en-US" altLang="zh-CN" b="0" dirty="0">
                <a:latin typeface="Arial" charset="0"/>
                <a:cs typeface="Arial" charset="0"/>
              </a:rPr>
              <a:t>Translation from target instructions to actual instances/area, which serves as final input for models</a:t>
            </a:r>
          </a:p>
          <a:p>
            <a:pPr lvl="1">
              <a:lnSpc>
                <a:spcPts val="2900"/>
              </a:lnSpc>
              <a:spcBef>
                <a:spcPts val="0"/>
              </a:spcBef>
              <a:buFont typeface="Arial" panose="020B0604020202020204" pitchFamily="34" charset="0"/>
              <a:buChar char="•"/>
            </a:pPr>
            <a:r>
              <a:rPr lang="en-US" altLang="zh-CN" sz="1800" b="0" dirty="0">
                <a:latin typeface="Arial" charset="0"/>
                <a:cs typeface="Arial" charset="0"/>
              </a:rPr>
              <a:t>Compiler must receive:</a:t>
            </a:r>
          </a:p>
          <a:p>
            <a:pPr lvl="2">
              <a:lnSpc>
                <a:spcPts val="2900"/>
              </a:lnSpc>
              <a:spcBef>
                <a:spcPts val="0"/>
              </a:spcBef>
              <a:buFont typeface="Arial" panose="020B0604020202020204" pitchFamily="34" charset="0"/>
              <a:buChar char="•"/>
            </a:pPr>
            <a:r>
              <a:rPr lang="en-US" altLang="zh-CN" b="0" dirty="0">
                <a:latin typeface="Arial" charset="0"/>
                <a:cs typeface="Arial" charset="0"/>
              </a:rPr>
              <a:t>Feedback from modeling in a compatible form of either </a:t>
            </a:r>
            <a:br>
              <a:rPr lang="en-US" altLang="zh-CN" b="0" dirty="0">
                <a:latin typeface="Arial" charset="0"/>
                <a:cs typeface="Arial" charset="0"/>
              </a:rPr>
            </a:br>
            <a:r>
              <a:rPr lang="en-US" altLang="zh-CN" dirty="0">
                <a:latin typeface="Arial" charset="0"/>
                <a:cs typeface="Arial" charset="0"/>
              </a:rPr>
              <a:t>1) </a:t>
            </a:r>
            <a:r>
              <a:rPr lang="en-US" altLang="zh-CN" b="0" dirty="0">
                <a:latin typeface="Arial" charset="0"/>
                <a:cs typeface="Arial" charset="0"/>
              </a:rPr>
              <a:t>a threat level / a vulnerability ranking of inputted sensitive instances, or </a:t>
            </a:r>
            <a:br>
              <a:rPr lang="en-US" altLang="zh-CN" b="0" dirty="0">
                <a:latin typeface="Arial" charset="0"/>
                <a:cs typeface="Arial" charset="0"/>
              </a:rPr>
            </a:br>
            <a:r>
              <a:rPr lang="en-US" altLang="zh-CN" dirty="0">
                <a:latin typeface="Arial" charset="0"/>
                <a:cs typeface="Arial" charset="0"/>
              </a:rPr>
              <a:t>2) </a:t>
            </a:r>
            <a:r>
              <a:rPr lang="en-US" altLang="zh-CN" b="0" dirty="0">
                <a:latin typeface="Arial" charset="0"/>
                <a:cs typeface="Arial" charset="0"/>
              </a:rPr>
              <a:t>a simple secure-or-not judgements from modeling under certain parameter inputs</a:t>
            </a:r>
          </a:p>
        </p:txBody>
      </p:sp>
    </p:spTree>
    <p:extLst>
      <p:ext uri="{BB962C8B-B14F-4D97-AF65-F5344CB8AC3E}">
        <p14:creationId xmlns:p14="http://schemas.microsoft.com/office/powerpoint/2010/main" val="3674211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74D7DF-7B81-9FC9-4184-57F722A0520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F1B0591-E60C-1B1E-303C-48F9043EA124}"/>
              </a:ext>
            </a:extLst>
          </p:cNvPr>
          <p:cNvSpPr>
            <a:spLocks noGrp="1"/>
          </p:cNvSpPr>
          <p:nvPr>
            <p:ph type="title"/>
          </p:nvPr>
        </p:nvSpPr>
        <p:spPr>
          <a:xfrm>
            <a:off x="232229" y="29029"/>
            <a:ext cx="9508929" cy="752523"/>
          </a:xfrm>
        </p:spPr>
        <p:txBody>
          <a:bodyPr/>
          <a:lstStyle/>
          <a:p>
            <a:r>
              <a:rPr lang="en-US" sz="2800" dirty="0"/>
              <a:t>Task 3: Evaluation</a:t>
            </a:r>
          </a:p>
        </p:txBody>
      </p:sp>
      <p:sp>
        <p:nvSpPr>
          <p:cNvPr id="15" name="Content Placeholder 2">
            <a:extLst>
              <a:ext uri="{FF2B5EF4-FFF2-40B4-BE49-F238E27FC236}">
                <a16:creationId xmlns:a16="http://schemas.microsoft.com/office/drawing/2014/main" id="{760883B6-DB58-2927-1628-B154E4F021E8}"/>
              </a:ext>
            </a:extLst>
          </p:cNvPr>
          <p:cNvSpPr>
            <a:spLocks noGrp="1"/>
          </p:cNvSpPr>
          <p:nvPr>
            <p:ph idx="1"/>
          </p:nvPr>
        </p:nvSpPr>
        <p:spPr>
          <a:xfrm>
            <a:off x="232229" y="781552"/>
            <a:ext cx="6931795" cy="5638611"/>
          </a:xfrm>
        </p:spPr>
        <p:txBody>
          <a:bodyPr/>
          <a:lstStyle/>
          <a:p>
            <a:pPr>
              <a:lnSpc>
                <a:spcPct val="150000"/>
              </a:lnSpc>
              <a:spcBef>
                <a:spcPts val="0"/>
              </a:spcBef>
              <a:buFont typeface="Arial" panose="020B0604020202020204" pitchFamily="34" charset="0"/>
              <a:buChar char="•"/>
            </a:pPr>
            <a:r>
              <a:rPr lang="en-US" altLang="zh-CN" dirty="0">
                <a:latin typeface="Arial" charset="0"/>
                <a:cs typeface="Arial" charset="0"/>
              </a:rPr>
              <a:t>Technical Approach</a:t>
            </a:r>
          </a:p>
          <a:p>
            <a:pPr lvl="1">
              <a:lnSpc>
                <a:spcPct val="150000"/>
              </a:lnSpc>
              <a:spcBef>
                <a:spcPts val="0"/>
              </a:spcBef>
              <a:buFont typeface="Arial" panose="020B0604020202020204" pitchFamily="34" charset="0"/>
              <a:buChar char="•"/>
            </a:pPr>
            <a:r>
              <a:rPr lang="en-US" altLang="zh-CN" sz="1800" b="0" dirty="0">
                <a:latin typeface="Arial" charset="0"/>
                <a:cs typeface="Arial" charset="0"/>
              </a:rPr>
              <a:t>Execute hardened codes on FPGA/ASIC</a:t>
            </a:r>
          </a:p>
          <a:p>
            <a:pPr lvl="1">
              <a:lnSpc>
                <a:spcPct val="150000"/>
              </a:lnSpc>
              <a:spcBef>
                <a:spcPts val="0"/>
              </a:spcBef>
              <a:buFont typeface="Arial" panose="020B0604020202020204" pitchFamily="34" charset="0"/>
              <a:buChar char="•"/>
            </a:pPr>
            <a:r>
              <a:rPr lang="en-US" altLang="zh-CN" sz="1800" b="0" dirty="0">
                <a:latin typeface="Arial" charset="0"/>
                <a:cs typeface="Arial" charset="0"/>
              </a:rPr>
              <a:t>Perform FIA/SCA vulnerability analysis</a:t>
            </a:r>
          </a:p>
          <a:p>
            <a:pPr lvl="1">
              <a:lnSpc>
                <a:spcPct val="150000"/>
              </a:lnSpc>
              <a:spcBef>
                <a:spcPts val="0"/>
              </a:spcBef>
              <a:buFont typeface="Arial" panose="020B0604020202020204" pitchFamily="34" charset="0"/>
              <a:buChar char="•"/>
            </a:pPr>
            <a:r>
              <a:rPr lang="en-US" altLang="zh-CN" sz="1800" b="0" dirty="0">
                <a:latin typeface="Arial" charset="0"/>
                <a:cs typeface="Arial" charset="0"/>
              </a:rPr>
              <a:t>Evaluate the hardened code’s resistance, root-cause any issues, automate and improve the compilation flow</a:t>
            </a:r>
          </a:p>
          <a:p>
            <a:pPr>
              <a:lnSpc>
                <a:spcPct val="150000"/>
              </a:lnSpc>
              <a:spcBef>
                <a:spcPts val="0"/>
              </a:spcBef>
              <a:buFont typeface="Arial" panose="020B0604020202020204" pitchFamily="34" charset="0"/>
              <a:buChar char="•"/>
            </a:pPr>
            <a:r>
              <a:rPr lang="en-US" altLang="zh-CN" dirty="0">
                <a:latin typeface="Arial" charset="0"/>
                <a:cs typeface="Arial" charset="0"/>
              </a:rPr>
              <a:t>Deliverables</a:t>
            </a:r>
          </a:p>
          <a:p>
            <a:pPr lvl="1">
              <a:lnSpc>
                <a:spcPct val="150000"/>
              </a:lnSpc>
              <a:spcBef>
                <a:spcPts val="0"/>
              </a:spcBef>
              <a:buFont typeface="Arial" panose="020B0604020202020204" pitchFamily="34" charset="0"/>
              <a:buChar char="•"/>
            </a:pPr>
            <a:r>
              <a:rPr lang="en-US" altLang="zh-CN" b="0" dirty="0">
                <a:latin typeface="Arial" charset="0"/>
                <a:cs typeface="Arial" charset="0"/>
              </a:rPr>
              <a:t>FIA/SCA resistant code proven from physical modeling-assisted compilation</a:t>
            </a:r>
          </a:p>
        </p:txBody>
      </p:sp>
      <p:pic>
        <p:nvPicPr>
          <p:cNvPr id="4098" name="Picture 2">
            <a:extLst>
              <a:ext uri="{FF2B5EF4-FFF2-40B4-BE49-F238E27FC236}">
                <a16:creationId xmlns:a16="http://schemas.microsoft.com/office/drawing/2014/main" id="{DF3FF082-44A6-62A6-E3DC-E30A4360115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30724" y="1559189"/>
            <a:ext cx="4189295" cy="423386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783E7D40-AED1-ADFB-F4A4-D4D18F802516}"/>
              </a:ext>
            </a:extLst>
          </p:cNvPr>
          <p:cNvPicPr>
            <a:picLocks noChangeAspect="1"/>
          </p:cNvPicPr>
          <p:nvPr/>
        </p:nvPicPr>
        <p:blipFill>
          <a:blip r:embed="rId4"/>
          <a:stretch>
            <a:fillRect/>
          </a:stretch>
        </p:blipFill>
        <p:spPr>
          <a:xfrm>
            <a:off x="1209495" y="4485779"/>
            <a:ext cx="1087105" cy="1455498"/>
          </a:xfrm>
          <a:prstGeom prst="rect">
            <a:avLst/>
          </a:prstGeom>
        </p:spPr>
      </p:pic>
      <p:pic>
        <p:nvPicPr>
          <p:cNvPr id="4" name="Picture 3">
            <a:extLst>
              <a:ext uri="{FF2B5EF4-FFF2-40B4-BE49-F238E27FC236}">
                <a16:creationId xmlns:a16="http://schemas.microsoft.com/office/drawing/2014/main" id="{EF2F2462-1BAD-2485-3BB0-94653199F6CC}"/>
              </a:ext>
            </a:extLst>
          </p:cNvPr>
          <p:cNvPicPr>
            <a:picLocks noChangeAspect="1"/>
          </p:cNvPicPr>
          <p:nvPr/>
        </p:nvPicPr>
        <p:blipFill>
          <a:blip r:embed="rId5"/>
          <a:stretch>
            <a:fillRect/>
          </a:stretch>
        </p:blipFill>
        <p:spPr>
          <a:xfrm>
            <a:off x="2898036" y="4769333"/>
            <a:ext cx="1529558" cy="1023718"/>
          </a:xfrm>
          <a:prstGeom prst="rect">
            <a:avLst/>
          </a:prstGeom>
        </p:spPr>
      </p:pic>
      <p:sp>
        <p:nvSpPr>
          <p:cNvPr id="12" name="TextBox 11">
            <a:extLst>
              <a:ext uri="{FF2B5EF4-FFF2-40B4-BE49-F238E27FC236}">
                <a16:creationId xmlns:a16="http://schemas.microsoft.com/office/drawing/2014/main" id="{C6D71145-0647-1184-674B-D48A36C7FA60}"/>
              </a:ext>
            </a:extLst>
          </p:cNvPr>
          <p:cNvSpPr txBox="1"/>
          <p:nvPr/>
        </p:nvSpPr>
        <p:spPr>
          <a:xfrm>
            <a:off x="957943" y="5995055"/>
            <a:ext cx="5416731" cy="738664"/>
          </a:xfrm>
          <a:prstGeom prst="rect">
            <a:avLst/>
          </a:prstGeom>
          <a:noFill/>
        </p:spPr>
        <p:txBody>
          <a:bodyPr wrap="square" rtlCol="0">
            <a:spAutoFit/>
          </a:bodyPr>
          <a:lstStyle/>
          <a:p>
            <a:pPr algn="ctr"/>
            <a:r>
              <a:rPr lang="en-US" sz="1400" dirty="0">
                <a:latin typeface="Arial" panose="020B0604020202020204" pitchFamily="34" charset="0"/>
                <a:cs typeface="Arial" panose="020B0604020202020204" pitchFamily="34" charset="0"/>
              </a:rPr>
              <a:t>FICS lab houses state-of-the-art instruments and capabilities to perform cutting-edge research from device-to-system assurance, security, and integrity analysis.</a:t>
            </a:r>
          </a:p>
        </p:txBody>
      </p:sp>
      <p:pic>
        <p:nvPicPr>
          <p:cNvPr id="13" name="Picture 12">
            <a:extLst>
              <a:ext uri="{FF2B5EF4-FFF2-40B4-BE49-F238E27FC236}">
                <a16:creationId xmlns:a16="http://schemas.microsoft.com/office/drawing/2014/main" id="{E68159B1-3AB7-42DB-600C-1278FE57CD07}"/>
              </a:ext>
            </a:extLst>
          </p:cNvPr>
          <p:cNvPicPr>
            <a:picLocks noChangeAspect="1"/>
          </p:cNvPicPr>
          <p:nvPr/>
        </p:nvPicPr>
        <p:blipFill>
          <a:blip r:embed="rId6"/>
          <a:stretch>
            <a:fillRect/>
          </a:stretch>
        </p:blipFill>
        <p:spPr>
          <a:xfrm>
            <a:off x="5029030" y="4485779"/>
            <a:ext cx="1202112" cy="1455498"/>
          </a:xfrm>
          <a:prstGeom prst="rect">
            <a:avLst/>
          </a:prstGeom>
        </p:spPr>
      </p:pic>
    </p:spTree>
    <p:extLst>
      <p:ext uri="{BB962C8B-B14F-4D97-AF65-F5344CB8AC3E}">
        <p14:creationId xmlns:p14="http://schemas.microsoft.com/office/powerpoint/2010/main" val="21505509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E2F431-128E-8C59-0E47-591CFC901C24}"/>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6B0F27F3-BD2C-7705-0CE0-02A19750D36D}"/>
              </a:ext>
            </a:extLst>
          </p:cNvPr>
          <p:cNvSpPr>
            <a:spLocks noGrp="1"/>
          </p:cNvSpPr>
          <p:nvPr>
            <p:ph type="body" idx="1"/>
          </p:nvPr>
        </p:nvSpPr>
        <p:spPr>
          <a:xfrm>
            <a:off x="893892" y="2855052"/>
            <a:ext cx="10863529" cy="4750905"/>
          </a:xfrm>
        </p:spPr>
        <p:txBody>
          <a:bodyPr/>
          <a:lstStyle/>
          <a:p>
            <a:r>
              <a:rPr lang="en-US" sz="2000" b="1" i="1" dirty="0">
                <a:solidFill>
                  <a:schemeClr val="tx1"/>
                </a:solidFill>
              </a:rPr>
              <a:t>- Does my software know it is running on vulnerable hardware?</a:t>
            </a:r>
          </a:p>
          <a:p>
            <a:r>
              <a:rPr lang="en-US" sz="2000" b="1" i="1" dirty="0">
                <a:solidFill>
                  <a:schemeClr val="tx1"/>
                </a:solidFill>
              </a:rPr>
              <a:t>- Can I tell my software about underlying hardware vulnerabilities so that it can mitigate those and execute more securely? </a:t>
            </a:r>
          </a:p>
          <a:p>
            <a:endParaRPr lang="en-US" b="1" dirty="0">
              <a:solidFill>
                <a:schemeClr val="tx1"/>
              </a:solidFill>
            </a:endParaRPr>
          </a:p>
          <a:p>
            <a:endParaRPr lang="en-US" b="1" dirty="0">
              <a:solidFill>
                <a:schemeClr val="tx1"/>
              </a:solidFill>
            </a:endParaRPr>
          </a:p>
          <a:p>
            <a:endParaRPr lang="en-US" b="1" dirty="0">
              <a:solidFill>
                <a:schemeClr val="tx1"/>
              </a:solidFill>
            </a:endParaRPr>
          </a:p>
          <a:p>
            <a:endParaRPr lang="en-US" b="1" dirty="0">
              <a:solidFill>
                <a:schemeClr val="tx1"/>
              </a:solidFill>
            </a:endParaRPr>
          </a:p>
          <a:p>
            <a:endParaRPr lang="en-US" b="1" dirty="0">
              <a:solidFill>
                <a:schemeClr val="tx1"/>
              </a:solidFill>
            </a:endParaRPr>
          </a:p>
        </p:txBody>
      </p:sp>
      <p:sp>
        <p:nvSpPr>
          <p:cNvPr id="4" name="Slide Number Placeholder 3">
            <a:extLst>
              <a:ext uri="{FF2B5EF4-FFF2-40B4-BE49-F238E27FC236}">
                <a16:creationId xmlns:a16="http://schemas.microsoft.com/office/drawing/2014/main" id="{1A197B8A-7C81-ADD7-757B-5D4142C05A7B}"/>
              </a:ext>
            </a:extLst>
          </p:cNvPr>
          <p:cNvSpPr>
            <a:spLocks noGrp="1"/>
          </p:cNvSpPr>
          <p:nvPr>
            <p:ph type="sldNum" sz="quarter" idx="12"/>
          </p:nvPr>
        </p:nvSpPr>
        <p:spPr/>
        <p:txBody>
          <a:bodyPr/>
          <a:lstStyle/>
          <a:p>
            <a:pPr marL="0" marR="0" lvl="0" indent="0" algn="ctr" defTabSz="410751" rtl="0" eaLnBrk="1" fontAlgn="auto" latinLnBrk="0" hangingPunct="1">
              <a:lnSpc>
                <a:spcPct val="100000"/>
              </a:lnSpc>
              <a:spcBef>
                <a:spcPts val="0"/>
              </a:spcBef>
              <a:spcAft>
                <a:spcPts val="0"/>
              </a:spcAft>
              <a:buClrTx/>
              <a:buSzTx/>
              <a:buFontTx/>
              <a:buNone/>
              <a:tabLst/>
              <a:defRPr/>
            </a:pPr>
            <a:fld id="{6A8AD225-F810-4DF5-BBF1-89B4135FB075}" type="slidenum">
              <a:rPr kumimoji="0" lang="en-US" sz="1266" b="0" i="0" u="none" strike="noStrike" kern="1200" cap="none" spc="0" normalizeH="0" baseline="0" noProof="0" smtClean="0">
                <a:ln>
                  <a:noFill/>
                </a:ln>
                <a:solidFill>
                  <a:srgbClr val="003893"/>
                </a:solidFill>
                <a:effectLst/>
                <a:uLnTx/>
                <a:uFillTx/>
                <a:latin typeface="Gill Sans"/>
                <a:sym typeface="Gill Sans"/>
              </a:rPr>
              <a:pPr marL="0" marR="0" lvl="0" indent="0" algn="ctr" defTabSz="410751" rtl="0" eaLnBrk="1" fontAlgn="auto" latinLnBrk="0" hangingPunct="1">
                <a:lnSpc>
                  <a:spcPct val="100000"/>
                </a:lnSpc>
                <a:spcBef>
                  <a:spcPts val="0"/>
                </a:spcBef>
                <a:spcAft>
                  <a:spcPts val="0"/>
                </a:spcAft>
                <a:buClrTx/>
                <a:buSzTx/>
                <a:buFontTx/>
                <a:buNone/>
                <a:tabLst/>
                <a:defRPr/>
              </a:pPr>
              <a:t>2</a:t>
            </a:fld>
            <a:endParaRPr kumimoji="0" lang="en-US" sz="1266" b="0" i="0" u="none" strike="noStrike" kern="1200" cap="none" spc="0" normalizeH="0" baseline="0" noProof="0" dirty="0">
              <a:ln>
                <a:noFill/>
              </a:ln>
              <a:solidFill>
                <a:srgbClr val="003893"/>
              </a:solidFill>
              <a:effectLst/>
              <a:uLnTx/>
              <a:uFillTx/>
              <a:latin typeface="Gill Sans"/>
              <a:sym typeface="Gill Sans"/>
            </a:endParaRPr>
          </a:p>
        </p:txBody>
      </p:sp>
      <p:sp>
        <p:nvSpPr>
          <p:cNvPr id="5" name="Title 1">
            <a:extLst>
              <a:ext uri="{FF2B5EF4-FFF2-40B4-BE49-F238E27FC236}">
                <a16:creationId xmlns:a16="http://schemas.microsoft.com/office/drawing/2014/main" id="{D773F602-7CBF-EEA9-0098-E028825BF230}"/>
              </a:ext>
            </a:extLst>
          </p:cNvPr>
          <p:cNvSpPr txBox="1">
            <a:spLocks/>
          </p:cNvSpPr>
          <p:nvPr/>
        </p:nvSpPr>
        <p:spPr>
          <a:xfrm>
            <a:off x="173022" y="133884"/>
            <a:ext cx="8795949" cy="591009"/>
          </a:xfrm>
          <a:prstGeom prst="rect">
            <a:avLst/>
          </a:prstGeom>
          <a:ln w="12700">
            <a:miter lim="400000"/>
          </a:ln>
          <a:extLst>
            <a:ext uri="{C572A759-6A51-4108-AA02-DFA0A04FC94B}">
              <ma14:wrappingTextBoxFlag xmlns:ma14="http://schemas.microsoft.com/office/mac/drawingml/2011/main" xmlns="" val="1"/>
            </a:ext>
          </a:extLst>
        </p:spPr>
        <p:txBody>
          <a:bodyPr lIns="127000" tIns="127000" rIns="127000" bIns="127000" anchor="b"/>
          <a:lstStyle>
            <a:lvl1pPr defTabSz="410751" eaLnBrk="1" hangingPunct="1">
              <a:defRPr sz="6000" b="1">
                <a:solidFill>
                  <a:srgbClr val="002060"/>
                </a:solidFill>
                <a:latin typeface="Arial"/>
                <a:ea typeface="+mn-ea"/>
                <a:cs typeface="Arial"/>
                <a:sym typeface="Gill Sans Light"/>
              </a:defRPr>
            </a:lvl1pPr>
            <a:lvl2pPr indent="160729" defTabSz="410751" eaLnBrk="1" hangingPunct="1">
              <a:defRPr sz="4781">
                <a:solidFill>
                  <a:srgbClr val="FFFFFF"/>
                </a:solidFill>
                <a:latin typeface="+mn-lt"/>
                <a:ea typeface="+mn-ea"/>
                <a:cs typeface="+mn-cs"/>
                <a:sym typeface="Gill Sans Light"/>
              </a:defRPr>
            </a:lvl2pPr>
            <a:lvl3pPr indent="321457" defTabSz="410751" eaLnBrk="1" hangingPunct="1">
              <a:defRPr sz="4781">
                <a:solidFill>
                  <a:srgbClr val="FFFFFF"/>
                </a:solidFill>
                <a:latin typeface="+mn-lt"/>
                <a:ea typeface="+mn-ea"/>
                <a:cs typeface="+mn-cs"/>
                <a:sym typeface="Gill Sans Light"/>
              </a:defRPr>
            </a:lvl3pPr>
            <a:lvl4pPr indent="482186" defTabSz="410751" eaLnBrk="1" hangingPunct="1">
              <a:defRPr sz="4781">
                <a:solidFill>
                  <a:srgbClr val="FFFFFF"/>
                </a:solidFill>
                <a:latin typeface="+mn-lt"/>
                <a:ea typeface="+mn-ea"/>
                <a:cs typeface="+mn-cs"/>
                <a:sym typeface="Gill Sans Light"/>
              </a:defRPr>
            </a:lvl4pPr>
            <a:lvl5pPr indent="642915" defTabSz="410751" eaLnBrk="1" hangingPunct="1">
              <a:defRPr sz="4781">
                <a:solidFill>
                  <a:srgbClr val="FFFFFF"/>
                </a:solidFill>
                <a:latin typeface="+mn-lt"/>
                <a:ea typeface="+mn-ea"/>
                <a:cs typeface="+mn-cs"/>
                <a:sym typeface="Gill Sans Light"/>
              </a:defRPr>
            </a:lvl5pPr>
            <a:lvl6pPr indent="803643" defTabSz="410751" eaLnBrk="1" hangingPunct="1">
              <a:defRPr sz="4781">
                <a:solidFill>
                  <a:srgbClr val="FFFFFF"/>
                </a:solidFill>
                <a:latin typeface="+mn-lt"/>
                <a:ea typeface="+mn-ea"/>
                <a:cs typeface="+mn-cs"/>
                <a:sym typeface="Gill Sans Light"/>
              </a:defRPr>
            </a:lvl6pPr>
            <a:lvl7pPr indent="964372" defTabSz="410751" eaLnBrk="1" hangingPunct="1">
              <a:defRPr sz="4781">
                <a:solidFill>
                  <a:srgbClr val="FFFFFF"/>
                </a:solidFill>
                <a:latin typeface="+mn-lt"/>
                <a:ea typeface="+mn-ea"/>
                <a:cs typeface="+mn-cs"/>
                <a:sym typeface="Gill Sans Light"/>
              </a:defRPr>
            </a:lvl7pPr>
            <a:lvl8pPr indent="1125101" defTabSz="410751" eaLnBrk="1" hangingPunct="1">
              <a:defRPr sz="4781">
                <a:solidFill>
                  <a:srgbClr val="FFFFFF"/>
                </a:solidFill>
                <a:latin typeface="+mn-lt"/>
                <a:ea typeface="+mn-ea"/>
                <a:cs typeface="+mn-cs"/>
                <a:sym typeface="Gill Sans Light"/>
              </a:defRPr>
            </a:lvl8pPr>
            <a:lvl9pPr indent="1285829" defTabSz="410751" eaLnBrk="1" hangingPunct="1">
              <a:defRPr sz="4781">
                <a:solidFill>
                  <a:srgbClr val="FFFFFF"/>
                </a:solidFill>
                <a:latin typeface="+mn-lt"/>
                <a:ea typeface="+mn-ea"/>
                <a:cs typeface="+mn-cs"/>
                <a:sym typeface="Gill Sans Light"/>
              </a:defRPr>
            </a:lvl9pPr>
          </a:lstStyle>
          <a:p>
            <a:pPr marL="0" marR="0" lvl="0" indent="0" algn="l" defTabSz="410751" rtl="0" eaLnBrk="1" fontAlgn="auto" latinLnBrk="0" hangingPunct="1">
              <a:lnSpc>
                <a:spcPct val="100000"/>
              </a:lnSpc>
              <a:spcBef>
                <a:spcPts val="0"/>
              </a:spcBef>
              <a:spcAft>
                <a:spcPts val="0"/>
              </a:spcAft>
              <a:buClrTx/>
              <a:buSzTx/>
              <a:buFontTx/>
              <a:buNone/>
              <a:tabLst/>
              <a:defRPr/>
            </a:pPr>
            <a:r>
              <a:rPr kumimoji="0" lang="en-US" sz="2800" b="1" i="0" u="none" strike="noStrike" kern="0" cap="none" spc="0" normalizeH="0" baseline="0" noProof="0">
                <a:ln>
                  <a:noFill/>
                </a:ln>
                <a:solidFill>
                  <a:srgbClr val="002060"/>
                </a:solidFill>
                <a:effectLst/>
                <a:uLnTx/>
                <a:uFillTx/>
                <a:latin typeface="Arial"/>
                <a:cs typeface="Arial"/>
                <a:sym typeface="Gill Sans Light"/>
              </a:rPr>
              <a:t>Research Question</a:t>
            </a:r>
          </a:p>
        </p:txBody>
      </p:sp>
    </p:spTree>
    <p:extLst>
      <p:ext uri="{BB962C8B-B14F-4D97-AF65-F5344CB8AC3E}">
        <p14:creationId xmlns:p14="http://schemas.microsoft.com/office/powerpoint/2010/main" val="17613014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66DF3F-19E8-EB9E-1AEE-9D9760D69DAB}"/>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29CE1AAE-9B0B-E6EE-61DF-3280998209CF}"/>
              </a:ext>
            </a:extLst>
          </p:cNvPr>
          <p:cNvSpPr>
            <a:spLocks noGrp="1"/>
          </p:cNvSpPr>
          <p:nvPr>
            <p:ph type="body" idx="1"/>
          </p:nvPr>
        </p:nvSpPr>
        <p:spPr>
          <a:xfrm>
            <a:off x="303292" y="876759"/>
            <a:ext cx="11354743" cy="5533032"/>
          </a:xfrm>
        </p:spPr>
        <p:txBody>
          <a:bodyPr/>
          <a:lstStyle/>
          <a:p>
            <a:r>
              <a:rPr lang="en-US" sz="1200" dirty="0">
                <a:solidFill>
                  <a:schemeClr val="tx1"/>
                </a:solidFill>
              </a:rPr>
              <a:t>[1] D. </a:t>
            </a:r>
            <a:r>
              <a:rPr lang="en-US" sz="1200" dirty="0" err="1">
                <a:solidFill>
                  <a:schemeClr val="tx1"/>
                </a:solidFill>
              </a:rPr>
              <a:t>Pozza</a:t>
            </a:r>
            <a:r>
              <a:rPr lang="en-US" sz="1200" dirty="0">
                <a:solidFill>
                  <a:schemeClr val="tx1"/>
                </a:solidFill>
              </a:rPr>
              <a:t> and R. </a:t>
            </a:r>
            <a:r>
              <a:rPr lang="en-US" sz="1200" dirty="0" err="1">
                <a:solidFill>
                  <a:schemeClr val="tx1"/>
                </a:solidFill>
              </a:rPr>
              <a:t>Sisto</a:t>
            </a:r>
            <a:r>
              <a:rPr lang="en-US" sz="1200" dirty="0">
                <a:solidFill>
                  <a:schemeClr val="tx1"/>
                </a:solidFill>
              </a:rPr>
              <a:t>, "A Lightweight Security Analyzer inside GCC," International Conference on Availability, Reliability and Security, Barcelona, 2008.</a:t>
            </a:r>
          </a:p>
          <a:p>
            <a:r>
              <a:rPr lang="en-US" sz="1200" dirty="0">
                <a:solidFill>
                  <a:schemeClr val="tx1"/>
                </a:solidFill>
              </a:rPr>
              <a:t>[2] N. Moro et al., “Electromagnetic Fault Injection: Towards a Fault Model on a 32-bit Microcontroller,” 2013 Workshop on Fault Diagnosis and Tolerance in Cryptography, 2013.</a:t>
            </a:r>
          </a:p>
          <a:p>
            <a:r>
              <a:rPr lang="en-US" sz="1200" dirty="0">
                <a:solidFill>
                  <a:schemeClr val="tx1"/>
                </a:solidFill>
              </a:rPr>
              <a:t>[3] M. M. Hossain, F. Rahman, F. </a:t>
            </a:r>
            <a:r>
              <a:rPr lang="en-US" sz="1200" dirty="0" err="1">
                <a:solidFill>
                  <a:schemeClr val="tx1"/>
                </a:solidFill>
              </a:rPr>
              <a:t>Farahmandi</a:t>
            </a:r>
            <a:r>
              <a:rPr lang="en-US" sz="1200" dirty="0">
                <a:solidFill>
                  <a:schemeClr val="tx1"/>
                </a:solidFill>
              </a:rPr>
              <a:t>, and M. Tehranipoor, Software Security with Hardware in Mind, in Emerging Topics in Hardware Security, Springer, 2021.</a:t>
            </a:r>
          </a:p>
          <a:p>
            <a:r>
              <a:rPr lang="en-US" sz="1200" dirty="0">
                <a:solidFill>
                  <a:schemeClr val="tx1"/>
                </a:solidFill>
              </a:rPr>
              <a:t>[4] A. </a:t>
            </a:r>
            <a:r>
              <a:rPr lang="en-US" sz="1200" dirty="0" err="1">
                <a:solidFill>
                  <a:schemeClr val="tx1"/>
                </a:solidFill>
              </a:rPr>
              <a:t>Nahiyan</a:t>
            </a:r>
            <a:r>
              <a:rPr lang="en-US" sz="1200" dirty="0">
                <a:solidFill>
                  <a:schemeClr val="tx1"/>
                </a:solidFill>
              </a:rPr>
              <a:t>, F. </a:t>
            </a:r>
            <a:r>
              <a:rPr lang="en-US" sz="1200" dirty="0" err="1">
                <a:solidFill>
                  <a:schemeClr val="tx1"/>
                </a:solidFill>
              </a:rPr>
              <a:t>Farahmandi</a:t>
            </a:r>
            <a:r>
              <a:rPr lang="en-US" sz="1200" dirty="0">
                <a:solidFill>
                  <a:schemeClr val="tx1"/>
                </a:solidFill>
              </a:rPr>
              <a:t>, M. Tehranipoor et al., "Security-Aware FSM Design Flow for Identifying and Mitigating Vulnerabilities to Fault Attacks," IEEE Transactions on Computer-Aided Design of Integrated Circuits and Systems, vol. 38, no. 6, pp. 1003- 1016, June 2019. </a:t>
            </a:r>
          </a:p>
          <a:p>
            <a:r>
              <a:rPr lang="en-US" sz="1200" dirty="0">
                <a:solidFill>
                  <a:schemeClr val="tx1"/>
                </a:solidFill>
              </a:rPr>
              <a:t>[5] H. Wang, M. Tehranipoor, F. </a:t>
            </a:r>
            <a:r>
              <a:rPr lang="en-US" sz="1200" dirty="0" err="1">
                <a:solidFill>
                  <a:schemeClr val="tx1"/>
                </a:solidFill>
              </a:rPr>
              <a:t>Farahmandi</a:t>
            </a:r>
            <a:r>
              <a:rPr lang="en-US" sz="1200" dirty="0">
                <a:solidFill>
                  <a:schemeClr val="tx1"/>
                </a:solidFill>
              </a:rPr>
              <a:t> et al., “</a:t>
            </a:r>
            <a:r>
              <a:rPr lang="en-US" sz="1200" dirty="0" err="1">
                <a:solidFill>
                  <a:schemeClr val="tx1"/>
                </a:solidFill>
              </a:rPr>
              <a:t>SoFI</a:t>
            </a:r>
            <a:r>
              <a:rPr lang="en-US" sz="1200" dirty="0">
                <a:solidFill>
                  <a:schemeClr val="tx1"/>
                </a:solidFill>
              </a:rPr>
              <a:t>: Security Property-Driven Vulnerability Assessments of ICs Against Fault-Injection Attacks,” 2020 IEEE Transactions on Computer-Aided Design of Integrated Circuits and Systems (TCAD), 2020. </a:t>
            </a:r>
          </a:p>
          <a:p>
            <a:r>
              <a:rPr lang="en-US" sz="1200" dirty="0">
                <a:solidFill>
                  <a:schemeClr val="tx1"/>
                </a:solidFill>
              </a:rPr>
              <a:t>[6] H. Li, L. Lin, N. Chang, M. Tehranipoor et al., "Photon Emission Modeling and </a:t>
            </a:r>
            <a:r>
              <a:rPr lang="en-US" sz="1200" dirty="0" err="1">
                <a:solidFill>
                  <a:schemeClr val="tx1"/>
                </a:solidFill>
              </a:rPr>
              <a:t>MachineLearning</a:t>
            </a:r>
            <a:r>
              <a:rPr lang="en-US" sz="1200" dirty="0">
                <a:solidFill>
                  <a:schemeClr val="tx1"/>
                </a:solidFill>
              </a:rPr>
              <a:t> Assisted Pre-Silicon Optical Side-channel Simulation," IEEE International Symposium on Hardware Oriented Security and Trust (HOST), 2024. </a:t>
            </a:r>
          </a:p>
          <a:p>
            <a:r>
              <a:rPr lang="en-US" sz="1200" dirty="0">
                <a:solidFill>
                  <a:schemeClr val="tx1"/>
                </a:solidFill>
              </a:rPr>
              <a:t>[7] J. Laurent et al., “Cross-layer analysis of software fault models and countermeasures against hardware fault attacks in a RISC-V processor”, Microprocessors and Microsystems, Volume 71, 2019.</a:t>
            </a:r>
          </a:p>
          <a:p>
            <a:r>
              <a:rPr lang="en-US" sz="1200" dirty="0">
                <a:solidFill>
                  <a:schemeClr val="tx1"/>
                </a:solidFill>
              </a:rPr>
              <a:t>[8] A. </a:t>
            </a:r>
            <a:r>
              <a:rPr lang="en-US" sz="1200" dirty="0" err="1">
                <a:solidFill>
                  <a:schemeClr val="tx1"/>
                </a:solidFill>
              </a:rPr>
              <a:t>Höller</a:t>
            </a:r>
            <a:r>
              <a:rPr lang="en-US" sz="1200" dirty="0">
                <a:solidFill>
                  <a:schemeClr val="tx1"/>
                </a:solidFill>
              </a:rPr>
              <a:t> et al., "QEMU-Based Fault Injection for a System-Level Analysis of Software Countermeasures Against Fault Attacks," 2015 </a:t>
            </a:r>
            <a:r>
              <a:rPr lang="en-US" sz="1200" dirty="0" err="1">
                <a:solidFill>
                  <a:schemeClr val="tx1"/>
                </a:solidFill>
              </a:rPr>
              <a:t>Euromicro</a:t>
            </a:r>
            <a:r>
              <a:rPr lang="en-US" sz="1200" dirty="0">
                <a:solidFill>
                  <a:schemeClr val="tx1"/>
                </a:solidFill>
              </a:rPr>
              <a:t> Conference on Digital System Design, Madeira, Portugal, 2015, pp. 530-533. </a:t>
            </a:r>
          </a:p>
          <a:p>
            <a:r>
              <a:rPr lang="en-US" sz="1200" dirty="0">
                <a:solidFill>
                  <a:schemeClr val="tx1"/>
                </a:solidFill>
              </a:rPr>
              <a:t>[9] N. J. Wang et al., “Characterizing the effects of transient faults on a high-performance processor pipeline, in: International Conference on Dependable Systems and Networks”, 2004, pp. 61–70. </a:t>
            </a:r>
          </a:p>
          <a:p>
            <a:r>
              <a:rPr lang="en-US" sz="1200" dirty="0">
                <a:solidFill>
                  <a:schemeClr val="tx1"/>
                </a:solidFill>
              </a:rPr>
              <a:t>[10] G. </a:t>
            </a:r>
            <a:r>
              <a:rPr lang="en-US" sz="1200" dirty="0" err="1">
                <a:solidFill>
                  <a:schemeClr val="tx1"/>
                </a:solidFill>
              </a:rPr>
              <a:t>Agosta</a:t>
            </a:r>
            <a:r>
              <a:rPr lang="en-US" sz="1200" dirty="0">
                <a:solidFill>
                  <a:schemeClr val="tx1"/>
                </a:solidFill>
              </a:rPr>
              <a:t> et al., "Compiler-Based Techniques to Secure Cryptographic Embedded Software Against Side-Channel Attacks," IEEE Transactions on Computer-Aided Design of Integrated Circuits and Systems, vol. 39, no. 8, pp. 1550-1554, Aug. 2020. </a:t>
            </a:r>
          </a:p>
          <a:p>
            <a:r>
              <a:rPr lang="en-US" sz="1200" dirty="0">
                <a:solidFill>
                  <a:schemeClr val="tx1"/>
                </a:solidFill>
              </a:rPr>
              <a:t>[11] M. R. </a:t>
            </a:r>
            <a:r>
              <a:rPr lang="en-US" sz="1200" dirty="0" err="1">
                <a:solidFill>
                  <a:schemeClr val="tx1"/>
                </a:solidFill>
              </a:rPr>
              <a:t>Muttaki</a:t>
            </a:r>
            <a:r>
              <a:rPr lang="en-US" sz="1200" dirty="0">
                <a:solidFill>
                  <a:schemeClr val="tx1"/>
                </a:solidFill>
              </a:rPr>
              <a:t>, T. Zhang, M. Tehranipoor and F. </a:t>
            </a:r>
            <a:r>
              <a:rPr lang="en-US" sz="1200" dirty="0" err="1">
                <a:solidFill>
                  <a:schemeClr val="tx1"/>
                </a:solidFill>
              </a:rPr>
              <a:t>Farahmandi</a:t>
            </a:r>
            <a:r>
              <a:rPr lang="en-US" sz="1200" dirty="0">
                <a:solidFill>
                  <a:schemeClr val="tx1"/>
                </a:solidFill>
              </a:rPr>
              <a:t>, "FTC: A Universal Sensor for Fault Injection Attack Detection," 2022 IEEE International Symposium on Hardware Oriented Security and Trust (HOST), McLean, VA, USA, 2022, pp. 117-120. </a:t>
            </a:r>
          </a:p>
          <a:p>
            <a:r>
              <a:rPr lang="en-US" sz="1200" dirty="0">
                <a:solidFill>
                  <a:schemeClr val="tx1"/>
                </a:solidFill>
              </a:rPr>
              <a:t>[12] N. </a:t>
            </a:r>
            <a:r>
              <a:rPr lang="en-US" sz="1200" dirty="0" err="1">
                <a:solidFill>
                  <a:schemeClr val="tx1"/>
                </a:solidFill>
              </a:rPr>
              <a:t>Vashistha</a:t>
            </a:r>
            <a:r>
              <a:rPr lang="en-US" sz="1200" dirty="0">
                <a:solidFill>
                  <a:schemeClr val="tx1"/>
                </a:solidFill>
              </a:rPr>
              <a:t> et al., "Is Backside the New Backdoor in Modern SoCs?: Invited Paper," 2019 IEEE International Test Conference (ITC), Washington, DC, USA, 2019, pp. 1-10. </a:t>
            </a:r>
          </a:p>
          <a:p>
            <a:r>
              <a:rPr lang="en-US" sz="1200" dirty="0">
                <a:solidFill>
                  <a:schemeClr val="tx1"/>
                </a:solidFill>
              </a:rPr>
              <a:t>[13] M. Dhwani, M. Tehranipoor et al., “On the physical security of ai accelerators,” International Conference on Physical Assurance and Inspection of Electronics, 2019. </a:t>
            </a:r>
          </a:p>
        </p:txBody>
      </p:sp>
      <p:sp>
        <p:nvSpPr>
          <p:cNvPr id="4" name="Slide Number Placeholder 3">
            <a:extLst>
              <a:ext uri="{FF2B5EF4-FFF2-40B4-BE49-F238E27FC236}">
                <a16:creationId xmlns:a16="http://schemas.microsoft.com/office/drawing/2014/main" id="{21661C66-17FE-0A0D-31AD-656E41E16479}"/>
              </a:ext>
            </a:extLst>
          </p:cNvPr>
          <p:cNvSpPr>
            <a:spLocks noGrp="1"/>
          </p:cNvSpPr>
          <p:nvPr>
            <p:ph type="sldNum" sz="quarter" idx="12"/>
          </p:nvPr>
        </p:nvSpPr>
        <p:spPr/>
        <p:txBody>
          <a:bodyPr/>
          <a:lstStyle/>
          <a:p>
            <a:pPr marL="0" marR="0" lvl="0" indent="0" algn="ctr" defTabSz="410751" rtl="0" eaLnBrk="1" fontAlgn="auto" latinLnBrk="0" hangingPunct="1">
              <a:lnSpc>
                <a:spcPct val="100000"/>
              </a:lnSpc>
              <a:spcBef>
                <a:spcPts val="0"/>
              </a:spcBef>
              <a:spcAft>
                <a:spcPts val="0"/>
              </a:spcAft>
              <a:buClrTx/>
              <a:buSzTx/>
              <a:buFontTx/>
              <a:buNone/>
              <a:tabLst/>
              <a:defRPr/>
            </a:pPr>
            <a:fld id="{6A8AD225-F810-4DF5-BBF1-89B4135FB075}" type="slidenum">
              <a:rPr kumimoji="0" lang="en-US" sz="1266" b="0" i="0" u="none" strike="noStrike" kern="1200" cap="none" spc="0" normalizeH="0" baseline="0" noProof="0" smtClean="0">
                <a:ln>
                  <a:noFill/>
                </a:ln>
                <a:solidFill>
                  <a:srgbClr val="003893"/>
                </a:solidFill>
                <a:effectLst/>
                <a:uLnTx/>
                <a:uFillTx/>
                <a:latin typeface="Gill Sans"/>
                <a:sym typeface="Gill Sans"/>
              </a:rPr>
              <a:pPr marL="0" marR="0" lvl="0" indent="0" algn="ctr" defTabSz="410751" rtl="0" eaLnBrk="1" fontAlgn="auto" latinLnBrk="0" hangingPunct="1">
                <a:lnSpc>
                  <a:spcPct val="100000"/>
                </a:lnSpc>
                <a:spcBef>
                  <a:spcPts val="0"/>
                </a:spcBef>
                <a:spcAft>
                  <a:spcPts val="0"/>
                </a:spcAft>
                <a:buClrTx/>
                <a:buSzTx/>
                <a:buFontTx/>
                <a:buNone/>
                <a:tabLst/>
                <a:defRPr/>
              </a:pPr>
              <a:t>20</a:t>
            </a:fld>
            <a:endParaRPr kumimoji="0" lang="en-US" sz="1266" b="0" i="0" u="none" strike="noStrike" kern="1200" cap="none" spc="0" normalizeH="0" baseline="0" noProof="0" dirty="0">
              <a:ln>
                <a:noFill/>
              </a:ln>
              <a:solidFill>
                <a:srgbClr val="003893"/>
              </a:solidFill>
              <a:effectLst/>
              <a:uLnTx/>
              <a:uFillTx/>
              <a:latin typeface="Gill Sans"/>
              <a:sym typeface="Gill Sans"/>
            </a:endParaRPr>
          </a:p>
        </p:txBody>
      </p:sp>
      <p:sp>
        <p:nvSpPr>
          <p:cNvPr id="5" name="Title 1">
            <a:extLst>
              <a:ext uri="{FF2B5EF4-FFF2-40B4-BE49-F238E27FC236}">
                <a16:creationId xmlns:a16="http://schemas.microsoft.com/office/drawing/2014/main" id="{A02220D9-C1B4-A3FB-081F-DE14EADB453F}"/>
              </a:ext>
            </a:extLst>
          </p:cNvPr>
          <p:cNvSpPr txBox="1">
            <a:spLocks/>
          </p:cNvSpPr>
          <p:nvPr/>
        </p:nvSpPr>
        <p:spPr>
          <a:xfrm>
            <a:off x="173022" y="133884"/>
            <a:ext cx="8795949" cy="591009"/>
          </a:xfrm>
          <a:prstGeom prst="rect">
            <a:avLst/>
          </a:prstGeom>
          <a:ln w="12700">
            <a:miter lim="400000"/>
          </a:ln>
          <a:extLst>
            <a:ext uri="{C572A759-6A51-4108-AA02-DFA0A04FC94B}">
              <ma14:wrappingTextBoxFlag xmlns:ma14="http://schemas.microsoft.com/office/mac/drawingml/2011/main" xmlns="" val="1"/>
            </a:ext>
          </a:extLst>
        </p:spPr>
        <p:txBody>
          <a:bodyPr lIns="127000" tIns="127000" rIns="127000" bIns="127000" anchor="b"/>
          <a:lstStyle>
            <a:lvl1pPr defTabSz="410751" eaLnBrk="1" hangingPunct="1">
              <a:defRPr sz="6000" b="1">
                <a:solidFill>
                  <a:srgbClr val="002060"/>
                </a:solidFill>
                <a:latin typeface="Arial"/>
                <a:ea typeface="+mn-ea"/>
                <a:cs typeface="Arial"/>
                <a:sym typeface="Gill Sans Light"/>
              </a:defRPr>
            </a:lvl1pPr>
            <a:lvl2pPr indent="160729" defTabSz="410751" eaLnBrk="1" hangingPunct="1">
              <a:defRPr sz="4781">
                <a:solidFill>
                  <a:srgbClr val="FFFFFF"/>
                </a:solidFill>
                <a:latin typeface="+mn-lt"/>
                <a:ea typeface="+mn-ea"/>
                <a:cs typeface="+mn-cs"/>
                <a:sym typeface="Gill Sans Light"/>
              </a:defRPr>
            </a:lvl2pPr>
            <a:lvl3pPr indent="321457" defTabSz="410751" eaLnBrk="1" hangingPunct="1">
              <a:defRPr sz="4781">
                <a:solidFill>
                  <a:srgbClr val="FFFFFF"/>
                </a:solidFill>
                <a:latin typeface="+mn-lt"/>
                <a:ea typeface="+mn-ea"/>
                <a:cs typeface="+mn-cs"/>
                <a:sym typeface="Gill Sans Light"/>
              </a:defRPr>
            </a:lvl3pPr>
            <a:lvl4pPr indent="482186" defTabSz="410751" eaLnBrk="1" hangingPunct="1">
              <a:defRPr sz="4781">
                <a:solidFill>
                  <a:srgbClr val="FFFFFF"/>
                </a:solidFill>
                <a:latin typeface="+mn-lt"/>
                <a:ea typeface="+mn-ea"/>
                <a:cs typeface="+mn-cs"/>
                <a:sym typeface="Gill Sans Light"/>
              </a:defRPr>
            </a:lvl4pPr>
            <a:lvl5pPr indent="642915" defTabSz="410751" eaLnBrk="1" hangingPunct="1">
              <a:defRPr sz="4781">
                <a:solidFill>
                  <a:srgbClr val="FFFFFF"/>
                </a:solidFill>
                <a:latin typeface="+mn-lt"/>
                <a:ea typeface="+mn-ea"/>
                <a:cs typeface="+mn-cs"/>
                <a:sym typeface="Gill Sans Light"/>
              </a:defRPr>
            </a:lvl5pPr>
            <a:lvl6pPr indent="803643" defTabSz="410751" eaLnBrk="1" hangingPunct="1">
              <a:defRPr sz="4781">
                <a:solidFill>
                  <a:srgbClr val="FFFFFF"/>
                </a:solidFill>
                <a:latin typeface="+mn-lt"/>
                <a:ea typeface="+mn-ea"/>
                <a:cs typeface="+mn-cs"/>
                <a:sym typeface="Gill Sans Light"/>
              </a:defRPr>
            </a:lvl6pPr>
            <a:lvl7pPr indent="964372" defTabSz="410751" eaLnBrk="1" hangingPunct="1">
              <a:defRPr sz="4781">
                <a:solidFill>
                  <a:srgbClr val="FFFFFF"/>
                </a:solidFill>
                <a:latin typeface="+mn-lt"/>
                <a:ea typeface="+mn-ea"/>
                <a:cs typeface="+mn-cs"/>
                <a:sym typeface="Gill Sans Light"/>
              </a:defRPr>
            </a:lvl7pPr>
            <a:lvl8pPr indent="1125101" defTabSz="410751" eaLnBrk="1" hangingPunct="1">
              <a:defRPr sz="4781">
                <a:solidFill>
                  <a:srgbClr val="FFFFFF"/>
                </a:solidFill>
                <a:latin typeface="+mn-lt"/>
                <a:ea typeface="+mn-ea"/>
                <a:cs typeface="+mn-cs"/>
                <a:sym typeface="Gill Sans Light"/>
              </a:defRPr>
            </a:lvl8pPr>
            <a:lvl9pPr indent="1285829" defTabSz="410751" eaLnBrk="1" hangingPunct="1">
              <a:defRPr sz="4781">
                <a:solidFill>
                  <a:srgbClr val="FFFFFF"/>
                </a:solidFill>
                <a:latin typeface="+mn-lt"/>
                <a:ea typeface="+mn-ea"/>
                <a:cs typeface="+mn-cs"/>
                <a:sym typeface="Gill Sans Light"/>
              </a:defRPr>
            </a:lvl9pPr>
          </a:lstStyle>
          <a:p>
            <a:pPr marL="0" marR="0" lvl="0" indent="0" algn="l" defTabSz="410751" rtl="0" eaLnBrk="1" fontAlgn="auto" latinLnBrk="0" hangingPunct="1">
              <a:lnSpc>
                <a:spcPct val="100000"/>
              </a:lnSpc>
              <a:spcBef>
                <a:spcPts val="0"/>
              </a:spcBef>
              <a:spcAft>
                <a:spcPts val="0"/>
              </a:spcAft>
              <a:buClrTx/>
              <a:buSzTx/>
              <a:buFontTx/>
              <a:buNone/>
              <a:tabLst/>
              <a:defRPr/>
            </a:pPr>
            <a:r>
              <a:rPr kumimoji="0" lang="en-US" sz="2800" b="1" i="0" u="none" strike="noStrike" kern="0" cap="none" spc="0" normalizeH="0" baseline="0" noProof="0">
                <a:ln>
                  <a:noFill/>
                </a:ln>
                <a:solidFill>
                  <a:srgbClr val="002060"/>
                </a:solidFill>
                <a:effectLst/>
                <a:uLnTx/>
                <a:uFillTx/>
                <a:latin typeface="Arial"/>
                <a:cs typeface="Arial"/>
                <a:sym typeface="Gill Sans Light"/>
              </a:rPr>
              <a:t>References</a:t>
            </a:r>
          </a:p>
        </p:txBody>
      </p:sp>
    </p:spTree>
    <p:extLst>
      <p:ext uri="{BB962C8B-B14F-4D97-AF65-F5344CB8AC3E}">
        <p14:creationId xmlns:p14="http://schemas.microsoft.com/office/powerpoint/2010/main" val="30898436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46DFE6-4831-D158-A405-18E49F4E5B1C}"/>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7CCEF048-F6D3-0C34-B8BB-64945BBC8DED}"/>
              </a:ext>
            </a:extLst>
          </p:cNvPr>
          <p:cNvSpPr>
            <a:spLocks noGrp="1"/>
          </p:cNvSpPr>
          <p:nvPr>
            <p:ph type="body" idx="1"/>
          </p:nvPr>
        </p:nvSpPr>
        <p:spPr>
          <a:xfrm>
            <a:off x="4512291" y="3046863"/>
            <a:ext cx="10515600" cy="4750905"/>
          </a:xfrm>
        </p:spPr>
        <p:txBody>
          <a:bodyPr/>
          <a:lstStyle/>
          <a:p>
            <a:r>
              <a:rPr lang="en-US" sz="3600" b="1" dirty="0">
                <a:solidFill>
                  <a:schemeClr val="tx1"/>
                </a:solidFill>
              </a:rPr>
              <a:t>Thank You</a:t>
            </a:r>
          </a:p>
          <a:p>
            <a:endParaRPr lang="en-US" b="1" dirty="0">
              <a:solidFill>
                <a:schemeClr val="tx1"/>
              </a:solidFill>
            </a:endParaRPr>
          </a:p>
          <a:p>
            <a:endParaRPr lang="en-US" b="1" dirty="0">
              <a:solidFill>
                <a:schemeClr val="tx1"/>
              </a:solidFill>
            </a:endParaRPr>
          </a:p>
          <a:p>
            <a:endParaRPr lang="en-US" b="1" dirty="0">
              <a:solidFill>
                <a:schemeClr val="tx1"/>
              </a:solidFill>
            </a:endParaRPr>
          </a:p>
          <a:p>
            <a:endParaRPr lang="en-US" b="1" dirty="0">
              <a:solidFill>
                <a:schemeClr val="tx1"/>
              </a:solidFill>
            </a:endParaRPr>
          </a:p>
          <a:p>
            <a:endParaRPr lang="en-US" b="1" dirty="0">
              <a:solidFill>
                <a:schemeClr val="tx1"/>
              </a:solidFill>
            </a:endParaRPr>
          </a:p>
        </p:txBody>
      </p:sp>
      <p:sp>
        <p:nvSpPr>
          <p:cNvPr id="4" name="Slide Number Placeholder 3">
            <a:extLst>
              <a:ext uri="{FF2B5EF4-FFF2-40B4-BE49-F238E27FC236}">
                <a16:creationId xmlns:a16="http://schemas.microsoft.com/office/drawing/2014/main" id="{9C2B0DE4-2B22-508A-9F7C-0AA4646ADAEA}"/>
              </a:ext>
            </a:extLst>
          </p:cNvPr>
          <p:cNvSpPr>
            <a:spLocks noGrp="1"/>
          </p:cNvSpPr>
          <p:nvPr>
            <p:ph type="sldNum" sz="quarter" idx="12"/>
          </p:nvPr>
        </p:nvSpPr>
        <p:spPr/>
        <p:txBody>
          <a:bodyPr/>
          <a:lstStyle/>
          <a:p>
            <a:pPr marL="0" marR="0" lvl="0" indent="0" algn="ctr" defTabSz="410751" rtl="0" eaLnBrk="1" fontAlgn="auto" latinLnBrk="0" hangingPunct="1">
              <a:lnSpc>
                <a:spcPct val="100000"/>
              </a:lnSpc>
              <a:spcBef>
                <a:spcPts val="0"/>
              </a:spcBef>
              <a:spcAft>
                <a:spcPts val="0"/>
              </a:spcAft>
              <a:buClrTx/>
              <a:buSzTx/>
              <a:buFontTx/>
              <a:buNone/>
              <a:tabLst/>
              <a:defRPr/>
            </a:pPr>
            <a:fld id="{6A8AD225-F810-4DF5-BBF1-89B4135FB075}" type="slidenum">
              <a:rPr kumimoji="0" lang="en-US" sz="1266" b="0" i="0" u="none" strike="noStrike" kern="1200" cap="none" spc="0" normalizeH="0" baseline="0" noProof="0" smtClean="0">
                <a:ln>
                  <a:noFill/>
                </a:ln>
                <a:solidFill>
                  <a:srgbClr val="003893"/>
                </a:solidFill>
                <a:effectLst/>
                <a:uLnTx/>
                <a:uFillTx/>
                <a:latin typeface="Gill Sans"/>
                <a:sym typeface="Gill Sans"/>
              </a:rPr>
              <a:pPr marL="0" marR="0" lvl="0" indent="0" algn="ctr" defTabSz="410751" rtl="0" eaLnBrk="1" fontAlgn="auto" latinLnBrk="0" hangingPunct="1">
                <a:lnSpc>
                  <a:spcPct val="100000"/>
                </a:lnSpc>
                <a:spcBef>
                  <a:spcPts val="0"/>
                </a:spcBef>
                <a:spcAft>
                  <a:spcPts val="0"/>
                </a:spcAft>
                <a:buClrTx/>
                <a:buSzTx/>
                <a:buFontTx/>
                <a:buNone/>
                <a:tabLst/>
                <a:defRPr/>
              </a:pPr>
              <a:t>21</a:t>
            </a:fld>
            <a:endParaRPr kumimoji="0" lang="en-US" sz="1266" b="0" i="0" u="none" strike="noStrike" kern="1200" cap="none" spc="0" normalizeH="0" baseline="0" noProof="0" dirty="0">
              <a:ln>
                <a:noFill/>
              </a:ln>
              <a:solidFill>
                <a:srgbClr val="003893"/>
              </a:solidFill>
              <a:effectLst/>
              <a:uLnTx/>
              <a:uFillTx/>
              <a:latin typeface="Gill Sans"/>
              <a:sym typeface="Gill Sans"/>
            </a:endParaRPr>
          </a:p>
        </p:txBody>
      </p:sp>
      <p:sp>
        <p:nvSpPr>
          <p:cNvPr id="5" name="Title 1">
            <a:extLst>
              <a:ext uri="{FF2B5EF4-FFF2-40B4-BE49-F238E27FC236}">
                <a16:creationId xmlns:a16="http://schemas.microsoft.com/office/drawing/2014/main" id="{88102F44-A64E-34A7-ED43-5AE4B4208734}"/>
              </a:ext>
            </a:extLst>
          </p:cNvPr>
          <p:cNvSpPr txBox="1">
            <a:spLocks/>
          </p:cNvSpPr>
          <p:nvPr/>
        </p:nvSpPr>
        <p:spPr>
          <a:xfrm>
            <a:off x="699115" y="146410"/>
            <a:ext cx="8795949" cy="591009"/>
          </a:xfrm>
          <a:prstGeom prst="rect">
            <a:avLst/>
          </a:prstGeom>
          <a:ln w="12700">
            <a:miter lim="400000"/>
          </a:ln>
          <a:extLst>
            <a:ext uri="{C572A759-6A51-4108-AA02-DFA0A04FC94B}">
              <ma14:wrappingTextBoxFlag xmlns:ma14="http://schemas.microsoft.com/office/mac/drawingml/2011/main" xmlns="" val="1"/>
            </a:ext>
          </a:extLst>
        </p:spPr>
        <p:txBody>
          <a:bodyPr lIns="127000" tIns="127000" rIns="127000" bIns="127000" anchor="b"/>
          <a:lstStyle>
            <a:lvl1pPr defTabSz="410751" eaLnBrk="1" hangingPunct="1">
              <a:defRPr sz="6000" b="1">
                <a:solidFill>
                  <a:srgbClr val="002060"/>
                </a:solidFill>
                <a:latin typeface="Arial"/>
                <a:ea typeface="+mn-ea"/>
                <a:cs typeface="Arial"/>
                <a:sym typeface="Gill Sans Light"/>
              </a:defRPr>
            </a:lvl1pPr>
            <a:lvl2pPr indent="160729" defTabSz="410751" eaLnBrk="1" hangingPunct="1">
              <a:defRPr sz="4781">
                <a:solidFill>
                  <a:srgbClr val="FFFFFF"/>
                </a:solidFill>
                <a:latin typeface="+mn-lt"/>
                <a:ea typeface="+mn-ea"/>
                <a:cs typeface="+mn-cs"/>
                <a:sym typeface="Gill Sans Light"/>
              </a:defRPr>
            </a:lvl2pPr>
            <a:lvl3pPr indent="321457" defTabSz="410751" eaLnBrk="1" hangingPunct="1">
              <a:defRPr sz="4781">
                <a:solidFill>
                  <a:srgbClr val="FFFFFF"/>
                </a:solidFill>
                <a:latin typeface="+mn-lt"/>
                <a:ea typeface="+mn-ea"/>
                <a:cs typeface="+mn-cs"/>
                <a:sym typeface="Gill Sans Light"/>
              </a:defRPr>
            </a:lvl3pPr>
            <a:lvl4pPr indent="482186" defTabSz="410751" eaLnBrk="1" hangingPunct="1">
              <a:defRPr sz="4781">
                <a:solidFill>
                  <a:srgbClr val="FFFFFF"/>
                </a:solidFill>
                <a:latin typeface="+mn-lt"/>
                <a:ea typeface="+mn-ea"/>
                <a:cs typeface="+mn-cs"/>
                <a:sym typeface="Gill Sans Light"/>
              </a:defRPr>
            </a:lvl4pPr>
            <a:lvl5pPr indent="642915" defTabSz="410751" eaLnBrk="1" hangingPunct="1">
              <a:defRPr sz="4781">
                <a:solidFill>
                  <a:srgbClr val="FFFFFF"/>
                </a:solidFill>
                <a:latin typeface="+mn-lt"/>
                <a:ea typeface="+mn-ea"/>
                <a:cs typeface="+mn-cs"/>
                <a:sym typeface="Gill Sans Light"/>
              </a:defRPr>
            </a:lvl5pPr>
            <a:lvl6pPr indent="803643" defTabSz="410751" eaLnBrk="1" hangingPunct="1">
              <a:defRPr sz="4781">
                <a:solidFill>
                  <a:srgbClr val="FFFFFF"/>
                </a:solidFill>
                <a:latin typeface="+mn-lt"/>
                <a:ea typeface="+mn-ea"/>
                <a:cs typeface="+mn-cs"/>
                <a:sym typeface="Gill Sans Light"/>
              </a:defRPr>
            </a:lvl6pPr>
            <a:lvl7pPr indent="964372" defTabSz="410751" eaLnBrk="1" hangingPunct="1">
              <a:defRPr sz="4781">
                <a:solidFill>
                  <a:srgbClr val="FFFFFF"/>
                </a:solidFill>
                <a:latin typeface="+mn-lt"/>
                <a:ea typeface="+mn-ea"/>
                <a:cs typeface="+mn-cs"/>
                <a:sym typeface="Gill Sans Light"/>
              </a:defRPr>
            </a:lvl7pPr>
            <a:lvl8pPr indent="1125101" defTabSz="410751" eaLnBrk="1" hangingPunct="1">
              <a:defRPr sz="4781">
                <a:solidFill>
                  <a:srgbClr val="FFFFFF"/>
                </a:solidFill>
                <a:latin typeface="+mn-lt"/>
                <a:ea typeface="+mn-ea"/>
                <a:cs typeface="+mn-cs"/>
                <a:sym typeface="Gill Sans Light"/>
              </a:defRPr>
            </a:lvl8pPr>
            <a:lvl9pPr indent="1285829" defTabSz="410751" eaLnBrk="1" hangingPunct="1">
              <a:defRPr sz="4781">
                <a:solidFill>
                  <a:srgbClr val="FFFFFF"/>
                </a:solidFill>
                <a:latin typeface="+mn-lt"/>
                <a:ea typeface="+mn-ea"/>
                <a:cs typeface="+mn-cs"/>
                <a:sym typeface="Gill Sans Light"/>
              </a:defRPr>
            </a:lvl9pPr>
          </a:lstStyle>
          <a:p>
            <a:pPr marL="0" marR="0" lvl="0" indent="0" algn="l" defTabSz="410751" rtl="0" eaLnBrk="1" fontAlgn="auto" latinLnBrk="0" hangingPunct="1">
              <a:lnSpc>
                <a:spcPct val="100000"/>
              </a:lnSpc>
              <a:spcBef>
                <a:spcPts val="0"/>
              </a:spcBef>
              <a:spcAft>
                <a:spcPts val="0"/>
              </a:spcAft>
              <a:buClrTx/>
              <a:buSzTx/>
              <a:buFontTx/>
              <a:buNone/>
              <a:tabLst/>
              <a:defRPr/>
            </a:pPr>
            <a:endParaRPr kumimoji="0" lang="en-US" sz="2800" b="1" i="0" u="none" strike="noStrike" kern="0" cap="none" spc="0" normalizeH="0" baseline="0" noProof="0">
              <a:ln>
                <a:noFill/>
              </a:ln>
              <a:solidFill>
                <a:srgbClr val="002060"/>
              </a:solidFill>
              <a:effectLst/>
              <a:uLnTx/>
              <a:uFillTx/>
              <a:latin typeface="Arial"/>
              <a:cs typeface="Arial"/>
              <a:sym typeface="Gill Sans Light"/>
            </a:endParaRPr>
          </a:p>
        </p:txBody>
      </p:sp>
    </p:spTree>
    <p:extLst>
      <p:ext uri="{BB962C8B-B14F-4D97-AF65-F5344CB8AC3E}">
        <p14:creationId xmlns:p14="http://schemas.microsoft.com/office/powerpoint/2010/main" val="11441778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CA8F11E2-C164-E233-CD29-F841C1FB3EE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5A046EE-16B7-FFDF-3202-9E00C28141CF}"/>
              </a:ext>
            </a:extLst>
          </p:cNvPr>
          <p:cNvSpPr>
            <a:spLocks noGrp="1"/>
          </p:cNvSpPr>
          <p:nvPr>
            <p:ph type="title"/>
          </p:nvPr>
        </p:nvSpPr>
        <p:spPr>
          <a:xfrm>
            <a:off x="232229" y="29030"/>
            <a:ext cx="9508929" cy="668088"/>
          </a:xfrm>
        </p:spPr>
        <p:txBody>
          <a:bodyPr/>
          <a:lstStyle/>
          <a:p>
            <a:r>
              <a:rPr lang="en-US" sz="2800" dirty="0"/>
              <a:t>Problem Statement</a:t>
            </a:r>
          </a:p>
        </p:txBody>
      </p:sp>
      <p:pic>
        <p:nvPicPr>
          <p:cNvPr id="3" name="Picture 2">
            <a:extLst>
              <a:ext uri="{FF2B5EF4-FFF2-40B4-BE49-F238E27FC236}">
                <a16:creationId xmlns:a16="http://schemas.microsoft.com/office/drawing/2014/main" id="{036CF183-425E-19D6-7696-7871F3692221}"/>
              </a:ext>
            </a:extLst>
          </p:cNvPr>
          <p:cNvPicPr>
            <a:picLocks noChangeAspect="1"/>
          </p:cNvPicPr>
          <p:nvPr/>
        </p:nvPicPr>
        <p:blipFill rotWithShape="1">
          <a:blip r:embed="rId3"/>
          <a:srcRect t="11355"/>
          <a:stretch/>
        </p:blipFill>
        <p:spPr>
          <a:xfrm>
            <a:off x="1721955" y="895463"/>
            <a:ext cx="8345127" cy="4418103"/>
          </a:xfrm>
          <a:prstGeom prst="rect">
            <a:avLst/>
          </a:prstGeom>
        </p:spPr>
      </p:pic>
      <p:sp>
        <p:nvSpPr>
          <p:cNvPr id="8" name="TextBox 7">
            <a:extLst>
              <a:ext uri="{FF2B5EF4-FFF2-40B4-BE49-F238E27FC236}">
                <a16:creationId xmlns:a16="http://schemas.microsoft.com/office/drawing/2014/main" id="{6081B1A9-559F-BCE2-9FA5-AC1C5C3207A1}"/>
              </a:ext>
            </a:extLst>
          </p:cNvPr>
          <p:cNvSpPr txBox="1"/>
          <p:nvPr/>
        </p:nvSpPr>
        <p:spPr>
          <a:xfrm>
            <a:off x="533400" y="5445919"/>
            <a:ext cx="11114313" cy="1200329"/>
          </a:xfrm>
          <a:prstGeom prst="rect">
            <a:avLst/>
          </a:prstGeom>
          <a:solidFill>
            <a:schemeClr val="accent1">
              <a:lumMod val="20000"/>
              <a:lumOff val="80000"/>
            </a:schemeClr>
          </a:solidFill>
        </p:spPr>
        <p:txBody>
          <a:bodyPr wrap="square" rtlCol="0">
            <a:spAutoFit/>
          </a:bodyPr>
          <a:lstStyle/>
          <a:p>
            <a:pPr algn="ctr"/>
            <a:r>
              <a:rPr lang="en-US" sz="2400" b="1" dirty="0">
                <a:latin typeface="Arial" panose="020B0604020202020204" pitchFamily="34" charset="0"/>
                <a:cs typeface="Arial" panose="020B0604020202020204" pitchFamily="34" charset="0"/>
              </a:rPr>
              <a:t>A Simple Example to Motivate the Work: </a:t>
            </a:r>
          </a:p>
          <a:p>
            <a:pPr algn="ctr"/>
            <a:r>
              <a:rPr lang="en-US" sz="2400" dirty="0">
                <a:latin typeface="Arial" panose="020B0604020202020204" pitchFamily="34" charset="0"/>
                <a:cs typeface="Arial" panose="020B0604020202020204" pitchFamily="34" charset="0"/>
              </a:rPr>
              <a:t>The faulty behavior in many different types of RISC-V instruction shows a powerful potential for attackers to manipulate the program execution</a:t>
            </a:r>
          </a:p>
        </p:txBody>
      </p:sp>
    </p:spTree>
    <p:extLst>
      <p:ext uri="{BB962C8B-B14F-4D97-AF65-F5344CB8AC3E}">
        <p14:creationId xmlns:p14="http://schemas.microsoft.com/office/powerpoint/2010/main" val="1324168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E38300-2520-5CED-40B9-61E7FB5E7E6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43078E6-3C60-15F5-004E-7D879E039EF3}"/>
              </a:ext>
            </a:extLst>
          </p:cNvPr>
          <p:cNvSpPr>
            <a:spLocks noGrp="1"/>
          </p:cNvSpPr>
          <p:nvPr>
            <p:ph type="title"/>
          </p:nvPr>
        </p:nvSpPr>
        <p:spPr>
          <a:xfrm>
            <a:off x="232229" y="29029"/>
            <a:ext cx="9508929" cy="677141"/>
          </a:xfrm>
        </p:spPr>
        <p:txBody>
          <a:bodyPr/>
          <a:lstStyle/>
          <a:p>
            <a:r>
              <a:rPr lang="en-US" sz="2800" dirty="0"/>
              <a:t>Problem Statement</a:t>
            </a:r>
          </a:p>
        </p:txBody>
      </p:sp>
      <p:sp>
        <p:nvSpPr>
          <p:cNvPr id="15" name="Content Placeholder 2">
            <a:extLst>
              <a:ext uri="{FF2B5EF4-FFF2-40B4-BE49-F238E27FC236}">
                <a16:creationId xmlns:a16="http://schemas.microsoft.com/office/drawing/2014/main" id="{DA4491CD-FB05-7B31-66EC-9A34D3055729}"/>
              </a:ext>
            </a:extLst>
          </p:cNvPr>
          <p:cNvSpPr>
            <a:spLocks noGrp="1"/>
          </p:cNvSpPr>
          <p:nvPr>
            <p:ph idx="1"/>
          </p:nvPr>
        </p:nvSpPr>
        <p:spPr>
          <a:xfrm>
            <a:off x="40236" y="957943"/>
            <a:ext cx="7218153" cy="5676121"/>
          </a:xfrm>
        </p:spPr>
        <p:txBody>
          <a:bodyPr/>
          <a:lstStyle/>
          <a:p>
            <a:pPr marL="466725" indent="-244475">
              <a:lnSpc>
                <a:spcPct val="120000"/>
              </a:lnSpc>
              <a:spcBef>
                <a:spcPts val="0"/>
              </a:spcBef>
              <a:buFont typeface="Arial" panose="020B0604020202020204" pitchFamily="34" charset="0"/>
              <a:buChar char="•"/>
            </a:pPr>
            <a:r>
              <a:rPr lang="en-US" altLang="zh-CN" sz="2000" dirty="0">
                <a:latin typeface="Arial" charset="0"/>
                <a:ea typeface="Arial" charset="0"/>
                <a:cs typeface="Arial" charset="0"/>
              </a:rPr>
              <a:t>Problem: Protect assets </a:t>
            </a:r>
          </a:p>
          <a:p>
            <a:pPr lvl="1">
              <a:lnSpc>
                <a:spcPct val="120000"/>
              </a:lnSpc>
              <a:spcBef>
                <a:spcPts val="0"/>
              </a:spcBef>
              <a:buFont typeface="Arial" panose="020B0604020202020204" pitchFamily="34" charset="0"/>
              <a:buChar char="•"/>
            </a:pPr>
            <a:r>
              <a:rPr lang="en-US" altLang="zh-CN" sz="1600" b="0" dirty="0">
                <a:latin typeface="Arial" charset="0"/>
                <a:ea typeface="Arial" charset="0"/>
                <a:cs typeface="Arial" charset="0"/>
              </a:rPr>
              <a:t>On-device keys (crypto/obfuscation)</a:t>
            </a:r>
          </a:p>
          <a:p>
            <a:pPr lvl="1">
              <a:lnSpc>
                <a:spcPct val="120000"/>
              </a:lnSpc>
              <a:spcBef>
                <a:spcPts val="0"/>
              </a:spcBef>
              <a:buFont typeface="Arial" panose="020B0604020202020204" pitchFamily="34" charset="0"/>
              <a:buChar char="•"/>
            </a:pPr>
            <a:r>
              <a:rPr lang="en-US" altLang="zh-CN" sz="1600" b="0" dirty="0">
                <a:latin typeface="Arial" charset="0"/>
                <a:ea typeface="Arial" charset="0"/>
                <a:cs typeface="Arial" charset="0"/>
              </a:rPr>
              <a:t>Manufacturer firmware</a:t>
            </a:r>
          </a:p>
          <a:p>
            <a:pPr lvl="1">
              <a:lnSpc>
                <a:spcPct val="120000"/>
              </a:lnSpc>
              <a:spcBef>
                <a:spcPts val="0"/>
              </a:spcBef>
              <a:buFont typeface="Arial" panose="020B0604020202020204" pitchFamily="34" charset="0"/>
              <a:buChar char="•"/>
            </a:pPr>
            <a:r>
              <a:rPr lang="en-US" altLang="zh-CN" sz="1600" b="0" dirty="0">
                <a:latin typeface="Arial" charset="0"/>
                <a:ea typeface="Arial" charset="0"/>
                <a:cs typeface="Arial" charset="0"/>
              </a:rPr>
              <a:t>Application software</a:t>
            </a:r>
          </a:p>
          <a:p>
            <a:pPr lvl="1">
              <a:lnSpc>
                <a:spcPct val="120000"/>
              </a:lnSpc>
              <a:spcBef>
                <a:spcPts val="0"/>
              </a:spcBef>
              <a:buFont typeface="Arial" panose="020B0604020202020204" pitchFamily="34" charset="0"/>
              <a:buChar char="•"/>
            </a:pPr>
            <a:r>
              <a:rPr lang="en-US" altLang="zh-CN" sz="1600" b="0" dirty="0">
                <a:latin typeface="Arial" charset="0"/>
                <a:ea typeface="Arial" charset="0"/>
                <a:cs typeface="Arial" charset="0"/>
              </a:rPr>
              <a:t>On-device sensitive data, etc.</a:t>
            </a:r>
          </a:p>
          <a:p>
            <a:pPr marL="466725" indent="-244475">
              <a:lnSpc>
                <a:spcPct val="120000"/>
              </a:lnSpc>
              <a:spcBef>
                <a:spcPts val="0"/>
              </a:spcBef>
              <a:buFont typeface="Arial" panose="020B0604020202020204" pitchFamily="34" charset="0"/>
              <a:buChar char="•"/>
            </a:pPr>
            <a:r>
              <a:rPr lang="en-US" altLang="zh-CN" sz="2000" dirty="0">
                <a:latin typeface="Arial" charset="0"/>
                <a:ea typeface="Arial" charset="0"/>
                <a:cs typeface="Arial" charset="0"/>
              </a:rPr>
              <a:t>Software running on vulnerable circuits are not secure</a:t>
            </a:r>
          </a:p>
          <a:p>
            <a:pPr marL="692150" lvl="1" indent="-157163">
              <a:lnSpc>
                <a:spcPct val="120000"/>
              </a:lnSpc>
              <a:spcBef>
                <a:spcPts val="0"/>
              </a:spcBef>
              <a:buFont typeface="Arial" panose="020B0604020202020204" pitchFamily="34" charset="0"/>
              <a:buChar char="•"/>
            </a:pPr>
            <a:r>
              <a:rPr lang="en-US" altLang="zh-CN" sz="1600" b="0" dirty="0">
                <a:latin typeface="Arial" charset="0"/>
                <a:ea typeface="Arial" charset="0"/>
                <a:cs typeface="Arial" charset="0"/>
              </a:rPr>
              <a:t>Software executed in SoCs, processors, IoT devices, and smartphones is susceptible to both cyber attacks and hardware attacks</a:t>
            </a:r>
          </a:p>
          <a:p>
            <a:pPr marL="692150" lvl="1" indent="-157163">
              <a:lnSpc>
                <a:spcPct val="120000"/>
              </a:lnSpc>
              <a:spcBef>
                <a:spcPts val="0"/>
              </a:spcBef>
              <a:buFont typeface="Arial" panose="020B0604020202020204" pitchFamily="34" charset="0"/>
              <a:buChar char="•"/>
            </a:pPr>
            <a:r>
              <a:rPr lang="en-US" altLang="zh-CN" sz="1600" b="0" dirty="0">
                <a:latin typeface="Arial" charset="0"/>
                <a:ea typeface="Arial" charset="0"/>
                <a:cs typeface="Arial" charset="0"/>
              </a:rPr>
              <a:t>Physical attack targets the implementations, bypassing upper-level protections; it’s a powerful attack type compromising the </a:t>
            </a:r>
            <a:r>
              <a:rPr lang="en-US" altLang="zh-CN" sz="1600" b="0" u="sng" dirty="0">
                <a:latin typeface="Arial" charset="0"/>
                <a:ea typeface="Arial" charset="0"/>
                <a:cs typeface="Arial" charset="0"/>
              </a:rPr>
              <a:t>confidentiality, integrity, and availability </a:t>
            </a:r>
            <a:r>
              <a:rPr lang="en-US" altLang="zh-CN" sz="1600" b="0" dirty="0">
                <a:latin typeface="Arial" charset="0"/>
                <a:ea typeface="Arial" charset="0"/>
                <a:cs typeface="Arial" charset="0"/>
              </a:rPr>
              <a:t>of modern chips</a:t>
            </a:r>
          </a:p>
          <a:p>
            <a:pPr marL="466725" indent="-244475">
              <a:lnSpc>
                <a:spcPct val="120000"/>
              </a:lnSpc>
              <a:spcBef>
                <a:spcPts val="0"/>
              </a:spcBef>
              <a:buFont typeface="Arial" panose="020B0604020202020204" pitchFamily="34" charset="0"/>
              <a:buChar char="•"/>
            </a:pPr>
            <a:r>
              <a:rPr lang="en-US" altLang="zh-CN" sz="2000" dirty="0">
                <a:latin typeface="Arial" charset="0"/>
                <a:ea typeface="Arial" charset="0"/>
                <a:cs typeface="Arial" charset="0"/>
              </a:rPr>
              <a:t>Software developers/compilers are not informed of physical attacks (fault injection, side channel, data extraction, etc.)</a:t>
            </a:r>
          </a:p>
          <a:p>
            <a:pPr lvl="1">
              <a:lnSpc>
                <a:spcPct val="120000"/>
              </a:lnSpc>
              <a:spcBef>
                <a:spcPts val="0"/>
              </a:spcBef>
              <a:buFont typeface="Arial" panose="020B0604020202020204" pitchFamily="34" charset="0"/>
              <a:buChar char="•"/>
            </a:pPr>
            <a:r>
              <a:rPr lang="en-US" altLang="zh-CN" sz="1600" b="0" dirty="0">
                <a:latin typeface="Arial" charset="0"/>
                <a:ea typeface="Arial" charset="0"/>
                <a:cs typeface="Arial" charset="0"/>
              </a:rPr>
              <a:t>The only existing physical modeling in compilers is based on unrealistic </a:t>
            </a:r>
            <a:r>
              <a:rPr lang="en-US" altLang="zh-CN" sz="1600" b="0" u="sng" dirty="0">
                <a:latin typeface="Arial" charset="0"/>
                <a:ea typeface="Arial" charset="0"/>
                <a:cs typeface="Arial" charset="0"/>
              </a:rPr>
              <a:t>software-based predictions</a:t>
            </a:r>
            <a:r>
              <a:rPr lang="en-US" altLang="zh-CN" sz="1600" b="0" dirty="0">
                <a:latin typeface="Arial" charset="0"/>
                <a:ea typeface="Arial" charset="0"/>
                <a:cs typeface="Arial" charset="0"/>
              </a:rPr>
              <a:t> </a:t>
            </a:r>
            <a:r>
              <a:rPr lang="en-US" altLang="zh-CN" sz="1600" b="0" dirty="0">
                <a:latin typeface="Arial" charset="0"/>
                <a:ea typeface="Arial" charset="0"/>
                <a:cs typeface="Arial" charset="0"/>
                <a:hlinkClick r:id="rId3" action="ppaction://hlinksldjump"/>
              </a:rPr>
              <a:t>[1]</a:t>
            </a:r>
            <a:endParaRPr lang="en-US" altLang="zh-CN" sz="1600" b="0" dirty="0">
              <a:latin typeface="Arial" charset="0"/>
              <a:ea typeface="Arial" charset="0"/>
              <a:cs typeface="Arial" charset="0"/>
            </a:endParaRPr>
          </a:p>
        </p:txBody>
      </p:sp>
      <p:pic>
        <p:nvPicPr>
          <p:cNvPr id="5" name="Picture 4">
            <a:extLst>
              <a:ext uri="{FF2B5EF4-FFF2-40B4-BE49-F238E27FC236}">
                <a16:creationId xmlns:a16="http://schemas.microsoft.com/office/drawing/2014/main" id="{938E0240-18A0-2378-082F-B33A41CD92A7}"/>
              </a:ext>
            </a:extLst>
          </p:cNvPr>
          <p:cNvPicPr>
            <a:picLocks noChangeAspect="1"/>
          </p:cNvPicPr>
          <p:nvPr/>
        </p:nvPicPr>
        <p:blipFill>
          <a:blip r:embed="rId4"/>
          <a:stretch>
            <a:fillRect/>
          </a:stretch>
        </p:blipFill>
        <p:spPr>
          <a:xfrm>
            <a:off x="7433572" y="1363437"/>
            <a:ext cx="4615169" cy="3842070"/>
          </a:xfrm>
          <a:prstGeom prst="rect">
            <a:avLst/>
          </a:prstGeom>
        </p:spPr>
      </p:pic>
      <p:sp>
        <p:nvSpPr>
          <p:cNvPr id="6" name="Content Placeholder 4">
            <a:extLst>
              <a:ext uri="{FF2B5EF4-FFF2-40B4-BE49-F238E27FC236}">
                <a16:creationId xmlns:a16="http://schemas.microsoft.com/office/drawing/2014/main" id="{4E9F16F4-0A9F-326E-6C96-B614101D9A45}"/>
              </a:ext>
            </a:extLst>
          </p:cNvPr>
          <p:cNvSpPr txBox="1">
            <a:spLocks/>
          </p:cNvSpPr>
          <p:nvPr/>
        </p:nvSpPr>
        <p:spPr>
          <a:xfrm>
            <a:off x="7580990" y="5346614"/>
            <a:ext cx="4320331" cy="295898"/>
          </a:xfrm>
          <a:prstGeom prst="rect">
            <a:avLst/>
          </a:prstGeom>
        </p:spPr>
        <p:txBody>
          <a:bodyPr/>
          <a:lstStyle/>
          <a:p>
            <a:pPr lvl="0" algn="ctr">
              <a:spcBef>
                <a:spcPct val="20000"/>
              </a:spcBef>
              <a:defRPr/>
            </a:pPr>
            <a:r>
              <a:rPr lang="en-US" sz="1050" dirty="0">
                <a:solidFill>
                  <a:schemeClr val="bg1">
                    <a:lumMod val="50000"/>
                  </a:schemeClr>
                </a:solidFill>
                <a:latin typeface="Arial" pitchFamily="34" charset="0"/>
                <a:cs typeface="Arial" pitchFamily="34" charset="0"/>
              </a:rPr>
              <a:t>Source: Intel</a:t>
            </a:r>
          </a:p>
        </p:txBody>
      </p:sp>
    </p:spTree>
    <p:extLst>
      <p:ext uri="{BB962C8B-B14F-4D97-AF65-F5344CB8AC3E}">
        <p14:creationId xmlns:p14="http://schemas.microsoft.com/office/powerpoint/2010/main" val="86868614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3F53BB-0E12-5429-C14D-6D9111F44F3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D9973BC-F1F1-8116-546D-90AC9E983385}"/>
              </a:ext>
            </a:extLst>
          </p:cNvPr>
          <p:cNvSpPr>
            <a:spLocks noGrp="1"/>
          </p:cNvSpPr>
          <p:nvPr>
            <p:ph type="title"/>
          </p:nvPr>
        </p:nvSpPr>
        <p:spPr>
          <a:xfrm>
            <a:off x="232229" y="29029"/>
            <a:ext cx="9508929" cy="649981"/>
          </a:xfrm>
        </p:spPr>
        <p:txBody>
          <a:bodyPr/>
          <a:lstStyle/>
          <a:p>
            <a:r>
              <a:rPr lang="en-US" sz="2800" dirty="0"/>
              <a:t>Motivations and Goals</a:t>
            </a:r>
          </a:p>
        </p:txBody>
      </p:sp>
      <p:sp>
        <p:nvSpPr>
          <p:cNvPr id="15" name="Content Placeholder 2">
            <a:extLst>
              <a:ext uri="{FF2B5EF4-FFF2-40B4-BE49-F238E27FC236}">
                <a16:creationId xmlns:a16="http://schemas.microsoft.com/office/drawing/2014/main" id="{F1C99DAB-98C0-EE09-3FF1-BFA9EF69F429}"/>
              </a:ext>
            </a:extLst>
          </p:cNvPr>
          <p:cNvSpPr>
            <a:spLocks noGrp="1"/>
          </p:cNvSpPr>
          <p:nvPr>
            <p:ph idx="1"/>
          </p:nvPr>
        </p:nvSpPr>
        <p:spPr>
          <a:xfrm>
            <a:off x="172100" y="1198485"/>
            <a:ext cx="5863771" cy="4908371"/>
          </a:xfrm>
        </p:spPr>
        <p:txBody>
          <a:bodyPr/>
          <a:lstStyle/>
          <a:p>
            <a:pPr marL="400050" indent="-177800">
              <a:lnSpc>
                <a:spcPct val="120000"/>
              </a:lnSpc>
              <a:spcBef>
                <a:spcPts val="0"/>
              </a:spcBef>
              <a:buFont typeface="Arial" panose="020B0604020202020204" pitchFamily="34" charset="0"/>
              <a:buChar char="•"/>
            </a:pPr>
            <a:r>
              <a:rPr lang="en-US" altLang="zh-CN" sz="2000" dirty="0">
                <a:latin typeface="Arial" charset="0"/>
                <a:ea typeface="Arial" charset="0"/>
                <a:cs typeface="Arial" charset="0"/>
              </a:rPr>
              <a:t>Motivations</a:t>
            </a:r>
          </a:p>
          <a:p>
            <a:pPr marL="747713" lvl="1" indent="-212725">
              <a:lnSpc>
                <a:spcPct val="120000"/>
              </a:lnSpc>
              <a:spcBef>
                <a:spcPts val="0"/>
              </a:spcBef>
              <a:buFont typeface="Arial" panose="020B0604020202020204" pitchFamily="34" charset="0"/>
              <a:buChar char="•"/>
            </a:pPr>
            <a:r>
              <a:rPr lang="en-US" altLang="zh-CN" sz="1800" b="0" dirty="0">
                <a:latin typeface="Arial" charset="0"/>
                <a:ea typeface="Arial" charset="0"/>
                <a:cs typeface="Arial" charset="0"/>
              </a:rPr>
              <a:t>Addressing physical threats from code compilation is fast, powerful, scalable, and cost-effective</a:t>
            </a:r>
          </a:p>
          <a:p>
            <a:pPr marL="747713" lvl="1" indent="-212725">
              <a:lnSpc>
                <a:spcPct val="120000"/>
              </a:lnSpc>
              <a:spcBef>
                <a:spcPts val="0"/>
              </a:spcBef>
              <a:buFont typeface="Arial" panose="020B0604020202020204" pitchFamily="34" charset="0"/>
              <a:buChar char="•"/>
            </a:pPr>
            <a:r>
              <a:rPr lang="en-US" altLang="zh-CN" sz="1800" b="0" dirty="0">
                <a:latin typeface="Arial" charset="0"/>
                <a:ea typeface="Arial" charset="0"/>
                <a:cs typeface="Arial" charset="0"/>
              </a:rPr>
              <a:t>Existing </a:t>
            </a:r>
            <a:r>
              <a:rPr lang="en-US" altLang="zh-CN" sz="1800" dirty="0">
                <a:latin typeface="Arial" charset="0"/>
                <a:ea typeface="Arial" charset="0"/>
                <a:cs typeface="Arial" charset="0"/>
              </a:rPr>
              <a:t>physical</a:t>
            </a:r>
            <a:r>
              <a:rPr lang="en-US" altLang="zh-CN" sz="1800" b="0" dirty="0">
                <a:latin typeface="Arial" charset="0"/>
                <a:ea typeface="Arial" charset="0"/>
                <a:cs typeface="Arial" charset="0"/>
              </a:rPr>
              <a:t> modeling in compilers is only based on </a:t>
            </a:r>
            <a:r>
              <a:rPr lang="en-US" altLang="zh-CN" sz="1800" dirty="0">
                <a:latin typeface="Arial" charset="0"/>
                <a:ea typeface="Arial" charset="0"/>
                <a:cs typeface="Arial" charset="0"/>
              </a:rPr>
              <a:t>software-side predictions </a:t>
            </a:r>
            <a:r>
              <a:rPr lang="en-US" altLang="zh-CN" sz="1800" b="0" dirty="0">
                <a:latin typeface="Arial" charset="0"/>
                <a:ea typeface="Arial" charset="0"/>
                <a:cs typeface="Arial" charset="0"/>
                <a:hlinkClick r:id="rId3" action="ppaction://hlinksldjump"/>
              </a:rPr>
              <a:t>[1]</a:t>
            </a:r>
            <a:endParaRPr lang="en-US" altLang="zh-CN" sz="1800" dirty="0">
              <a:latin typeface="Arial" charset="0"/>
              <a:ea typeface="Arial" charset="0"/>
              <a:cs typeface="Arial" charset="0"/>
            </a:endParaRPr>
          </a:p>
          <a:p>
            <a:pPr marL="400050" indent="-177800">
              <a:lnSpc>
                <a:spcPct val="120000"/>
              </a:lnSpc>
              <a:spcBef>
                <a:spcPts val="0"/>
              </a:spcBef>
              <a:buFont typeface="Arial" panose="020B0604020202020204" pitchFamily="34" charset="0"/>
              <a:buChar char="•"/>
            </a:pPr>
            <a:r>
              <a:rPr lang="en-US" altLang="zh-CN" sz="2000" dirty="0">
                <a:latin typeface="Arial" charset="0"/>
                <a:ea typeface="Arial" charset="0"/>
                <a:cs typeface="Arial" charset="0"/>
              </a:rPr>
              <a:t>Objectives</a:t>
            </a:r>
          </a:p>
          <a:p>
            <a:pPr marL="747713" lvl="1" indent="-212725">
              <a:lnSpc>
                <a:spcPct val="120000"/>
              </a:lnSpc>
              <a:spcBef>
                <a:spcPts val="0"/>
              </a:spcBef>
              <a:buFont typeface="Arial" panose="020B0604020202020204" pitchFamily="34" charset="0"/>
              <a:buChar char="•"/>
            </a:pPr>
            <a:r>
              <a:rPr lang="en-US" sz="1800" b="0" i="0" dirty="0">
                <a:solidFill>
                  <a:srgbClr val="000000"/>
                </a:solidFill>
                <a:effectLst/>
                <a:latin typeface="Arial" panose="020B0604020202020204" pitchFamily="34" charset="0"/>
                <a:cs typeface="Arial" panose="020B0604020202020204" pitchFamily="34" charset="0"/>
              </a:rPr>
              <a:t>The objective is to harden the software code against as many physical vulnerabilities as possible at the compilation stage.</a:t>
            </a:r>
            <a:endParaRPr lang="en-US" altLang="zh-CN" sz="1800" dirty="0">
              <a:latin typeface="Arial" panose="020B0604020202020204" pitchFamily="34" charset="0"/>
              <a:ea typeface="Arial" charset="0"/>
              <a:cs typeface="Arial" panose="020B0604020202020204" pitchFamily="34" charset="0"/>
            </a:endParaRPr>
          </a:p>
          <a:p>
            <a:pPr marL="747713" lvl="1" indent="-212725">
              <a:lnSpc>
                <a:spcPct val="120000"/>
              </a:lnSpc>
              <a:spcBef>
                <a:spcPts val="0"/>
              </a:spcBef>
              <a:buFont typeface="Arial" panose="020B0604020202020204" pitchFamily="34" charset="0"/>
              <a:buChar char="•"/>
            </a:pPr>
            <a:r>
              <a:rPr lang="en-US" altLang="zh-CN" sz="1800" b="0" dirty="0">
                <a:latin typeface="Arial" charset="0"/>
                <a:ea typeface="Arial" charset="0"/>
                <a:cs typeface="Arial" charset="0"/>
              </a:rPr>
              <a:t>Effective physical modeling to help improve the compilation process</a:t>
            </a:r>
          </a:p>
          <a:p>
            <a:pPr marL="747713" lvl="1" indent="-212725">
              <a:lnSpc>
                <a:spcPct val="120000"/>
              </a:lnSpc>
              <a:spcBef>
                <a:spcPts val="0"/>
              </a:spcBef>
              <a:buFont typeface="Arial" panose="020B0604020202020204" pitchFamily="34" charset="0"/>
              <a:buChar char="•"/>
            </a:pPr>
            <a:r>
              <a:rPr lang="en-US" altLang="zh-CN" sz="1800" b="0" dirty="0">
                <a:latin typeface="Arial" charset="0"/>
                <a:ea typeface="Arial" charset="0"/>
                <a:cs typeface="Arial" charset="0"/>
              </a:rPr>
              <a:t>Making code</a:t>
            </a:r>
            <a:r>
              <a:rPr lang="en-US" altLang="zh-CN" sz="1800" dirty="0">
                <a:latin typeface="Arial" charset="0"/>
                <a:ea typeface="Arial" charset="0"/>
                <a:cs typeface="Arial" charset="0"/>
              </a:rPr>
              <a:t> </a:t>
            </a:r>
            <a:r>
              <a:rPr lang="en-US" altLang="zh-CN" sz="1800" b="0" dirty="0">
                <a:latin typeface="Arial" charset="0"/>
                <a:ea typeface="Arial" charset="0"/>
                <a:cs typeface="Arial" charset="0"/>
              </a:rPr>
              <a:t>resistant to physical attacks at compilation stage</a:t>
            </a:r>
          </a:p>
        </p:txBody>
      </p:sp>
      <p:sp>
        <p:nvSpPr>
          <p:cNvPr id="4" name="TextBox 3">
            <a:extLst>
              <a:ext uri="{FF2B5EF4-FFF2-40B4-BE49-F238E27FC236}">
                <a16:creationId xmlns:a16="http://schemas.microsoft.com/office/drawing/2014/main" id="{CA16917F-894D-4F82-BDDE-988580945121}"/>
              </a:ext>
            </a:extLst>
          </p:cNvPr>
          <p:cNvSpPr txBox="1"/>
          <p:nvPr/>
        </p:nvSpPr>
        <p:spPr>
          <a:xfrm>
            <a:off x="6395710" y="5947647"/>
            <a:ext cx="5290813" cy="5847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pPr algn="ctr"/>
            <a:r>
              <a:rPr lang="en-US" sz="1600" b="1" u="sng" dirty="0">
                <a:latin typeface="Arial" charset="0"/>
                <a:cs typeface="Arial" charset="0"/>
                <a:sym typeface="Gill Sans Light"/>
              </a:rPr>
              <a:t>Software Hardening against Physical Attacks at Compilation</a:t>
            </a:r>
          </a:p>
        </p:txBody>
      </p:sp>
      <p:grpSp>
        <p:nvGrpSpPr>
          <p:cNvPr id="3" name="Group 2">
            <a:extLst>
              <a:ext uri="{FF2B5EF4-FFF2-40B4-BE49-F238E27FC236}">
                <a16:creationId xmlns:a16="http://schemas.microsoft.com/office/drawing/2014/main" id="{0CCEAB17-7F65-EBC6-5DFD-A3C7D948BF7A}"/>
              </a:ext>
            </a:extLst>
          </p:cNvPr>
          <p:cNvGrpSpPr/>
          <p:nvPr/>
        </p:nvGrpSpPr>
        <p:grpSpPr>
          <a:xfrm>
            <a:off x="5762625" y="915811"/>
            <a:ext cx="5923899" cy="5189965"/>
            <a:chOff x="5762625" y="915811"/>
            <a:chExt cx="5923899" cy="5189965"/>
          </a:xfrm>
        </p:grpSpPr>
        <p:pic>
          <p:nvPicPr>
            <p:cNvPr id="2054" name="Picture 6">
              <a:extLst>
                <a:ext uri="{FF2B5EF4-FFF2-40B4-BE49-F238E27FC236}">
                  <a16:creationId xmlns:a16="http://schemas.microsoft.com/office/drawing/2014/main" id="{9CFD2FC2-6285-F433-6F78-81426E33AF8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62625" y="915811"/>
              <a:ext cx="5923899" cy="5189965"/>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Connector 4">
              <a:extLst>
                <a:ext uri="{FF2B5EF4-FFF2-40B4-BE49-F238E27FC236}">
                  <a16:creationId xmlns:a16="http://schemas.microsoft.com/office/drawing/2014/main" id="{99D2B17F-9017-B243-5586-92E99381A098}"/>
                </a:ext>
              </a:extLst>
            </p:cNvPr>
            <p:cNvCxnSpPr/>
            <p:nvPr/>
          </p:nvCxnSpPr>
          <p:spPr>
            <a:xfrm>
              <a:off x="9188578" y="2878658"/>
              <a:ext cx="1339913" cy="0"/>
            </a:xfrm>
            <a:prstGeom prst="line">
              <a:avLst/>
            </a:prstGeom>
            <a:noFill/>
            <a:ln w="19050" cap="flat">
              <a:solidFill>
                <a:schemeClr val="tx1">
                  <a:lumMod val="50000"/>
                  <a:lumOff val="50000"/>
                </a:schemeClr>
              </a:solidFill>
              <a:prstDash val="solid"/>
              <a:miter lim="400000"/>
            </a:ln>
            <a:effectLst/>
          </p:spPr>
          <p:style>
            <a:lnRef idx="0">
              <a:scrgbClr r="0" g="0" b="0"/>
            </a:lnRef>
            <a:fillRef idx="0">
              <a:scrgbClr r="0" g="0" b="0"/>
            </a:fillRef>
            <a:effectRef idx="0">
              <a:scrgbClr r="0" g="0" b="0"/>
            </a:effectRef>
            <a:fontRef idx="none"/>
          </p:style>
        </p:cxnSp>
      </p:grpSp>
    </p:spTree>
    <p:extLst>
      <p:ext uri="{BB962C8B-B14F-4D97-AF65-F5344CB8AC3E}">
        <p14:creationId xmlns:p14="http://schemas.microsoft.com/office/powerpoint/2010/main" val="11191691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3F53BB-0E12-5429-C14D-6D9111F44F3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D9973BC-F1F1-8116-546D-90AC9E983385}"/>
              </a:ext>
            </a:extLst>
          </p:cNvPr>
          <p:cNvSpPr>
            <a:spLocks noGrp="1"/>
          </p:cNvSpPr>
          <p:nvPr>
            <p:ph type="title"/>
          </p:nvPr>
        </p:nvSpPr>
        <p:spPr>
          <a:xfrm>
            <a:off x="232229" y="29029"/>
            <a:ext cx="9508929" cy="649981"/>
          </a:xfrm>
        </p:spPr>
        <p:txBody>
          <a:bodyPr/>
          <a:lstStyle/>
          <a:p>
            <a:r>
              <a:rPr lang="en-US" sz="2800" dirty="0"/>
              <a:t>Objective and Tasks</a:t>
            </a:r>
          </a:p>
        </p:txBody>
      </p:sp>
      <p:sp>
        <p:nvSpPr>
          <p:cNvPr id="15" name="Content Placeholder 2">
            <a:extLst>
              <a:ext uri="{FF2B5EF4-FFF2-40B4-BE49-F238E27FC236}">
                <a16:creationId xmlns:a16="http://schemas.microsoft.com/office/drawing/2014/main" id="{F1C99DAB-98C0-EE09-3FF1-BFA9EF69F429}"/>
              </a:ext>
            </a:extLst>
          </p:cNvPr>
          <p:cNvSpPr>
            <a:spLocks noGrp="1"/>
          </p:cNvSpPr>
          <p:nvPr>
            <p:ph idx="1"/>
          </p:nvPr>
        </p:nvSpPr>
        <p:spPr>
          <a:xfrm>
            <a:off x="154973" y="856961"/>
            <a:ext cx="11046428" cy="1519346"/>
          </a:xfrm>
        </p:spPr>
        <p:txBody>
          <a:bodyPr/>
          <a:lstStyle/>
          <a:p>
            <a:pPr marL="400050" indent="-177800">
              <a:lnSpc>
                <a:spcPts val="2400"/>
              </a:lnSpc>
              <a:spcBef>
                <a:spcPts val="0"/>
              </a:spcBef>
              <a:buFont typeface="Arial" panose="020B0604020202020204" pitchFamily="34" charset="0"/>
              <a:buChar char="•"/>
            </a:pPr>
            <a:r>
              <a:rPr lang="en-US" altLang="zh-CN" sz="2000" dirty="0">
                <a:latin typeface="Arial" charset="0"/>
                <a:ea typeface="Arial" charset="0"/>
                <a:cs typeface="Arial" charset="0"/>
              </a:rPr>
              <a:t>Objective: </a:t>
            </a:r>
            <a:r>
              <a:rPr lang="en-US" sz="1600" b="0" dirty="0">
                <a:latin typeface="Arial" charset="0"/>
                <a:cs typeface="Arial" charset="0"/>
              </a:rPr>
              <a:t>We propose PASS: a novel, cost-effective, scalable, and adoptable approach for </a:t>
            </a:r>
            <a:r>
              <a:rPr lang="en-US" sz="1600" b="0" u="sng" dirty="0">
                <a:latin typeface="Arial" charset="0"/>
                <a:cs typeface="Arial" charset="0"/>
              </a:rPr>
              <a:t>addressing physical threats as many as possible at the software compilation stage.</a:t>
            </a:r>
          </a:p>
          <a:p>
            <a:pPr marL="400050" indent="-177800">
              <a:lnSpc>
                <a:spcPts val="2400"/>
              </a:lnSpc>
              <a:spcBef>
                <a:spcPts val="0"/>
              </a:spcBef>
              <a:buFont typeface="Arial" panose="020B0604020202020204" pitchFamily="34" charset="0"/>
              <a:buChar char="•"/>
            </a:pPr>
            <a:r>
              <a:rPr lang="en-US" sz="1600" dirty="0">
                <a:latin typeface="Arial" charset="0"/>
                <a:cs typeface="Arial" charset="0"/>
              </a:rPr>
              <a:t>Task 1: </a:t>
            </a:r>
            <a:r>
              <a:rPr lang="en-US" sz="1600" b="0" dirty="0">
                <a:latin typeface="Arial" charset="0"/>
                <a:cs typeface="Arial" charset="0"/>
              </a:rPr>
              <a:t>a comprehensive modeling methodology for existing physical attack techniques</a:t>
            </a:r>
          </a:p>
          <a:p>
            <a:pPr marL="400050" indent="-177800">
              <a:lnSpc>
                <a:spcPts val="2400"/>
              </a:lnSpc>
              <a:spcBef>
                <a:spcPts val="0"/>
              </a:spcBef>
              <a:buFont typeface="Arial" panose="020B0604020202020204" pitchFamily="34" charset="0"/>
              <a:buChar char="•"/>
            </a:pPr>
            <a:r>
              <a:rPr lang="en-US" sz="1600" dirty="0">
                <a:latin typeface="Arial" charset="0"/>
                <a:cs typeface="Arial" charset="0"/>
              </a:rPr>
              <a:t>Task 2: </a:t>
            </a:r>
            <a:r>
              <a:rPr lang="en-US" sz="1600" b="0" dirty="0">
                <a:latin typeface="Arial" charset="0"/>
                <a:cs typeface="Arial" charset="0"/>
              </a:rPr>
              <a:t>guided by attack models, we develop and apply software hardening techniques against physical vulnerabilities</a:t>
            </a:r>
          </a:p>
          <a:p>
            <a:pPr marL="400050" indent="-177800">
              <a:lnSpc>
                <a:spcPts val="2400"/>
              </a:lnSpc>
              <a:spcBef>
                <a:spcPts val="0"/>
              </a:spcBef>
              <a:buFont typeface="Arial" panose="020B0604020202020204" pitchFamily="34" charset="0"/>
              <a:buChar char="•"/>
            </a:pPr>
            <a:r>
              <a:rPr lang="en-US" sz="1600" dirty="0">
                <a:latin typeface="Arial" charset="0"/>
                <a:cs typeface="Arial" charset="0"/>
              </a:rPr>
              <a:t>Task 3: </a:t>
            </a:r>
            <a:r>
              <a:rPr lang="en-US" sz="1600" b="0" dirty="0">
                <a:latin typeface="Arial" charset="0"/>
                <a:cs typeface="Arial" charset="0"/>
              </a:rPr>
              <a:t>an extensive evaluation of the PASS flow on SoCs implemented on FPGAs</a:t>
            </a:r>
          </a:p>
        </p:txBody>
      </p:sp>
      <p:sp>
        <p:nvSpPr>
          <p:cNvPr id="4" name="TextBox 3">
            <a:extLst>
              <a:ext uri="{FF2B5EF4-FFF2-40B4-BE49-F238E27FC236}">
                <a16:creationId xmlns:a16="http://schemas.microsoft.com/office/drawing/2014/main" id="{CA16917F-894D-4F82-BDDE-988580945121}"/>
              </a:ext>
            </a:extLst>
          </p:cNvPr>
          <p:cNvSpPr txBox="1"/>
          <p:nvPr/>
        </p:nvSpPr>
        <p:spPr>
          <a:xfrm>
            <a:off x="2732822" y="6372212"/>
            <a:ext cx="6525187" cy="33855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pPr algn="ctr"/>
            <a:r>
              <a:rPr lang="en-US" sz="1600" u="sng" dirty="0">
                <a:latin typeface="Arial" charset="0"/>
                <a:cs typeface="Arial" charset="0"/>
                <a:sym typeface="Gill Sans Light"/>
              </a:rPr>
              <a:t>Overview of PASS flow: physically-aware secure software execution</a:t>
            </a:r>
          </a:p>
        </p:txBody>
      </p:sp>
      <p:pic>
        <p:nvPicPr>
          <p:cNvPr id="2050" name="Picture 2">
            <a:extLst>
              <a:ext uri="{FF2B5EF4-FFF2-40B4-BE49-F238E27FC236}">
                <a16:creationId xmlns:a16="http://schemas.microsoft.com/office/drawing/2014/main" id="{0F424328-DFA8-D213-AC8F-8220ADFF39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5115" y="2481106"/>
            <a:ext cx="11141770" cy="39684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33078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12671E-1D9B-E768-023B-20C11485A36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C03D489-070A-CA8B-5D1E-F54A53E88BD6}"/>
              </a:ext>
            </a:extLst>
          </p:cNvPr>
          <p:cNvSpPr>
            <a:spLocks noGrp="1"/>
          </p:cNvSpPr>
          <p:nvPr>
            <p:ph type="title"/>
          </p:nvPr>
        </p:nvSpPr>
        <p:spPr>
          <a:xfrm>
            <a:off x="232229" y="29029"/>
            <a:ext cx="9508929" cy="752523"/>
          </a:xfrm>
        </p:spPr>
        <p:txBody>
          <a:bodyPr/>
          <a:lstStyle/>
          <a:p>
            <a:r>
              <a:rPr lang="en-US" sz="2800" dirty="0"/>
              <a:t>Deliverables</a:t>
            </a:r>
          </a:p>
        </p:txBody>
      </p:sp>
      <p:sp>
        <p:nvSpPr>
          <p:cNvPr id="4" name="Content Placeholder 3">
            <a:extLst>
              <a:ext uri="{FF2B5EF4-FFF2-40B4-BE49-F238E27FC236}">
                <a16:creationId xmlns:a16="http://schemas.microsoft.com/office/drawing/2014/main" id="{87FDD344-0AB4-6663-5094-C9C7C9C08D8B}"/>
              </a:ext>
            </a:extLst>
          </p:cNvPr>
          <p:cNvSpPr>
            <a:spLocks noGrp="1"/>
          </p:cNvSpPr>
          <p:nvPr>
            <p:ph idx="1"/>
          </p:nvPr>
        </p:nvSpPr>
        <p:spPr>
          <a:xfrm>
            <a:off x="271272" y="926616"/>
            <a:ext cx="11643360" cy="4221456"/>
          </a:xfrm>
        </p:spPr>
        <p:txBody>
          <a:bodyPr/>
          <a:lstStyle/>
          <a:p>
            <a:pPr marL="399600" indent="-176400">
              <a:lnSpc>
                <a:spcPts val="2300"/>
              </a:lnSpc>
            </a:pPr>
            <a:r>
              <a:rPr lang="en-US" sz="1800" dirty="0">
                <a:latin typeface="Arial" charset="0"/>
                <a:cs typeface="Arial" charset="0"/>
              </a:rPr>
              <a:t>Year 1 </a:t>
            </a:r>
            <a:r>
              <a:rPr lang="en-US" sz="1800" b="0" dirty="0">
                <a:latin typeface="Arial" charset="0"/>
                <a:cs typeface="Arial" charset="0"/>
              </a:rPr>
              <a:t>(1/1/2025-12/31/2025)</a:t>
            </a:r>
          </a:p>
          <a:p>
            <a:pPr marL="712128" lvl="1" indent="-176400">
              <a:lnSpc>
                <a:spcPts val="2300"/>
              </a:lnSpc>
            </a:pPr>
            <a:r>
              <a:rPr lang="en-US" sz="1600" b="0" dirty="0">
                <a:latin typeface="Arial" charset="0"/>
                <a:cs typeface="Arial" charset="0"/>
              </a:rPr>
              <a:t>Q1-3. SPICE-level and layout-level modeling of the physical characteristics of fault-injection and side-channel attacks; </a:t>
            </a:r>
          </a:p>
          <a:p>
            <a:pPr marL="712128" lvl="1" indent="-176400">
              <a:lnSpc>
                <a:spcPts val="2300"/>
              </a:lnSpc>
            </a:pPr>
            <a:r>
              <a:rPr lang="en-US" sz="1600" b="0" dirty="0">
                <a:latin typeface="Arial" charset="0"/>
                <a:cs typeface="Arial" charset="0"/>
              </a:rPr>
              <a:t>Q4. Post-silicon attack test on chip/SoC, perform vulnerability analysis of software executions, improve the attack models.</a:t>
            </a:r>
          </a:p>
          <a:p>
            <a:pPr marL="399600" indent="-176400">
              <a:lnSpc>
                <a:spcPts val="2300"/>
              </a:lnSpc>
            </a:pPr>
            <a:r>
              <a:rPr lang="en-US" sz="1800" dirty="0">
                <a:latin typeface="Arial" charset="0"/>
                <a:cs typeface="Arial" charset="0"/>
              </a:rPr>
              <a:t>Year 2 </a:t>
            </a:r>
            <a:r>
              <a:rPr lang="en-US" sz="1800" b="0" dirty="0">
                <a:latin typeface="Arial" charset="0"/>
                <a:cs typeface="Arial" charset="0"/>
              </a:rPr>
              <a:t>(1/1/2026-12/31/2026)</a:t>
            </a:r>
          </a:p>
          <a:p>
            <a:pPr marL="712128" lvl="1" indent="-176400">
              <a:lnSpc>
                <a:spcPts val="2300"/>
              </a:lnSpc>
            </a:pPr>
            <a:r>
              <a:rPr lang="en-US" sz="1600" b="0" dirty="0">
                <a:latin typeface="Arial" charset="0"/>
                <a:cs typeface="Arial" charset="0"/>
              </a:rPr>
              <a:t>Q1. Investigation and development of physically-aware hardening techniques; </a:t>
            </a:r>
          </a:p>
          <a:p>
            <a:pPr marL="712128" lvl="1" indent="-176400">
              <a:lnSpc>
                <a:spcPts val="2300"/>
              </a:lnSpc>
            </a:pPr>
            <a:r>
              <a:rPr lang="en-US" sz="1600" b="0" dirty="0">
                <a:latin typeface="Arial" charset="0"/>
                <a:cs typeface="Arial" charset="0"/>
              </a:rPr>
              <a:t>Q2. Developing executable security properties and LUT/ML-based model interfaces to guide hardening strategies. </a:t>
            </a:r>
          </a:p>
          <a:p>
            <a:pPr marL="712128" lvl="1" indent="-176400">
              <a:lnSpc>
                <a:spcPts val="2300"/>
              </a:lnSpc>
            </a:pPr>
            <a:r>
              <a:rPr lang="en-US" sz="1600" b="0" dirty="0">
                <a:latin typeface="Arial" charset="0"/>
                <a:cs typeface="Arial" charset="0"/>
              </a:rPr>
              <a:t>Q3-4. Integration of hardening techniques into software compilation in the form of GCC plug-in/LLVM/Clang;</a:t>
            </a:r>
          </a:p>
          <a:p>
            <a:pPr marL="399600" indent="-176400">
              <a:lnSpc>
                <a:spcPts val="2300"/>
              </a:lnSpc>
            </a:pPr>
            <a:r>
              <a:rPr lang="en-US" sz="1800" dirty="0">
                <a:latin typeface="Arial" charset="0"/>
                <a:cs typeface="Arial" charset="0"/>
              </a:rPr>
              <a:t>Year 3 </a:t>
            </a:r>
            <a:r>
              <a:rPr lang="en-US" sz="1800" b="0" dirty="0">
                <a:latin typeface="Arial" charset="0"/>
                <a:cs typeface="Arial" charset="0"/>
              </a:rPr>
              <a:t>(1/1/2027-12/31/2027)</a:t>
            </a:r>
          </a:p>
          <a:p>
            <a:pPr marL="712128" lvl="1" indent="-176400">
              <a:lnSpc>
                <a:spcPts val="2300"/>
              </a:lnSpc>
            </a:pPr>
            <a:r>
              <a:rPr lang="en-US" sz="1600" b="0" dirty="0">
                <a:latin typeface="Arial" charset="0"/>
                <a:cs typeface="Arial" charset="0"/>
              </a:rPr>
              <a:t>Q1-2. Extensive validation of the PASS flow on FPGAs with the iterative test of hardened software compilations; </a:t>
            </a:r>
          </a:p>
          <a:p>
            <a:pPr marL="712128" lvl="1" indent="-176400">
              <a:lnSpc>
                <a:spcPts val="2300"/>
              </a:lnSpc>
            </a:pPr>
            <a:r>
              <a:rPr lang="en-US" sz="1600" b="0" dirty="0">
                <a:latin typeface="Arial" charset="0"/>
                <a:cs typeface="Arial" charset="0"/>
              </a:rPr>
              <a:t>Q3-4. Broadening the attack scenarios by including more security properties and fine-tuning of physical attack models.</a:t>
            </a:r>
          </a:p>
        </p:txBody>
      </p:sp>
      <p:graphicFrame>
        <p:nvGraphicFramePr>
          <p:cNvPr id="3" name="Table 2">
            <a:extLst>
              <a:ext uri="{FF2B5EF4-FFF2-40B4-BE49-F238E27FC236}">
                <a16:creationId xmlns:a16="http://schemas.microsoft.com/office/drawing/2014/main" id="{C54C0F06-5BE1-9F67-ED58-E3673BACB085}"/>
              </a:ext>
            </a:extLst>
          </p:cNvPr>
          <p:cNvGraphicFramePr>
            <a:graphicFrameLocks noGrp="1"/>
          </p:cNvGraphicFramePr>
          <p:nvPr/>
        </p:nvGraphicFramePr>
        <p:xfrm>
          <a:off x="3312102" y="5148072"/>
          <a:ext cx="5567795" cy="1389568"/>
        </p:xfrm>
        <a:graphic>
          <a:graphicData uri="http://schemas.openxmlformats.org/drawingml/2006/table">
            <a:tbl>
              <a:tblPr firstRow="1" bandRow="1">
                <a:tableStyleId>{5C22544A-7EE6-4342-B048-85BDC9FD1C3A}</a:tableStyleId>
              </a:tblPr>
              <a:tblGrid>
                <a:gridCol w="3042656">
                  <a:extLst>
                    <a:ext uri="{9D8B030D-6E8A-4147-A177-3AD203B41FA5}">
                      <a16:colId xmlns:a16="http://schemas.microsoft.com/office/drawing/2014/main" val="2843337107"/>
                    </a:ext>
                  </a:extLst>
                </a:gridCol>
                <a:gridCol w="419369">
                  <a:extLst>
                    <a:ext uri="{9D8B030D-6E8A-4147-A177-3AD203B41FA5}">
                      <a16:colId xmlns:a16="http://schemas.microsoft.com/office/drawing/2014/main" val="1105138980"/>
                    </a:ext>
                  </a:extLst>
                </a:gridCol>
                <a:gridCol w="410447">
                  <a:extLst>
                    <a:ext uri="{9D8B030D-6E8A-4147-A177-3AD203B41FA5}">
                      <a16:colId xmlns:a16="http://schemas.microsoft.com/office/drawing/2014/main" val="2705088636"/>
                    </a:ext>
                  </a:extLst>
                </a:gridCol>
                <a:gridCol w="446138">
                  <a:extLst>
                    <a:ext uri="{9D8B030D-6E8A-4147-A177-3AD203B41FA5}">
                      <a16:colId xmlns:a16="http://schemas.microsoft.com/office/drawing/2014/main" val="1502225863"/>
                    </a:ext>
                  </a:extLst>
                </a:gridCol>
                <a:gridCol w="410447">
                  <a:extLst>
                    <a:ext uri="{9D8B030D-6E8A-4147-A177-3AD203B41FA5}">
                      <a16:colId xmlns:a16="http://schemas.microsoft.com/office/drawing/2014/main" val="588074817"/>
                    </a:ext>
                  </a:extLst>
                </a:gridCol>
                <a:gridCol w="416802">
                  <a:extLst>
                    <a:ext uri="{9D8B030D-6E8A-4147-A177-3AD203B41FA5}">
                      <a16:colId xmlns:a16="http://schemas.microsoft.com/office/drawing/2014/main" val="1436269989"/>
                    </a:ext>
                  </a:extLst>
                </a:gridCol>
                <a:gridCol w="421936">
                  <a:extLst>
                    <a:ext uri="{9D8B030D-6E8A-4147-A177-3AD203B41FA5}">
                      <a16:colId xmlns:a16="http://schemas.microsoft.com/office/drawing/2014/main" val="210384044"/>
                    </a:ext>
                  </a:extLst>
                </a:gridCol>
              </a:tblGrid>
              <a:tr h="347392">
                <a:tc>
                  <a:txBody>
                    <a:bodyPr/>
                    <a:lstStyle/>
                    <a:p>
                      <a:endParaRPr lang="en-US" sz="1400" b="0" dirty="0">
                        <a:solidFill>
                          <a:schemeClr val="tx1"/>
                        </a:solidFill>
                        <a:latin typeface="Arial" charset="0"/>
                        <a:cs typeface="Arial" charset="0"/>
                        <a:sym typeface="Gill Sans Light"/>
                      </a:endParaRPr>
                    </a:p>
                  </a:txBody>
                  <a:tcPr marL="85659" marR="85659" marT="42829" marB="4282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r>
                        <a:rPr lang="en-US" sz="1400" b="0" dirty="0">
                          <a:solidFill>
                            <a:schemeClr val="tx1"/>
                          </a:solidFill>
                          <a:latin typeface="Arial" charset="0"/>
                          <a:cs typeface="Arial" charset="0"/>
                          <a:sym typeface="Gill Sans Light"/>
                        </a:rPr>
                        <a:t>Year 1</a:t>
                      </a:r>
                    </a:p>
                  </a:txBody>
                  <a:tcPr marL="96998" marR="96998" marT="48499" marB="484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pPr marL="0" marR="0" lvl="0" indent="0" algn="ctr" defTabSz="410751" eaLnBrk="1" fontAlgn="auto" latinLnBrk="0" hangingPunct="1">
                        <a:lnSpc>
                          <a:spcPct val="100000"/>
                        </a:lnSpc>
                        <a:spcBef>
                          <a:spcPts val="0"/>
                        </a:spcBef>
                        <a:spcAft>
                          <a:spcPts val="0"/>
                        </a:spcAft>
                        <a:buClrTx/>
                        <a:buSzTx/>
                        <a:buFontTx/>
                        <a:buNone/>
                        <a:tabLst/>
                        <a:defRPr/>
                      </a:pPr>
                      <a:r>
                        <a:rPr lang="en-US" sz="1400" b="0" dirty="0">
                          <a:solidFill>
                            <a:schemeClr val="tx1"/>
                          </a:solidFill>
                          <a:latin typeface="Arial" charset="0"/>
                          <a:cs typeface="Arial" charset="0"/>
                          <a:sym typeface="Gill Sans Light"/>
                        </a:rPr>
                        <a:t>Year 2</a:t>
                      </a:r>
                    </a:p>
                  </a:txBody>
                  <a:tcPr marL="96998" marR="96998" marT="48499" marB="484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pPr marL="0" marR="0" lvl="0" indent="0" algn="ctr" defTabSz="410751" eaLnBrk="1" fontAlgn="auto" latinLnBrk="0" hangingPunct="1">
                        <a:lnSpc>
                          <a:spcPct val="100000"/>
                        </a:lnSpc>
                        <a:spcBef>
                          <a:spcPts val="0"/>
                        </a:spcBef>
                        <a:spcAft>
                          <a:spcPts val="0"/>
                        </a:spcAft>
                        <a:buClrTx/>
                        <a:buSzTx/>
                        <a:buFontTx/>
                        <a:buNone/>
                        <a:tabLst/>
                        <a:defRPr/>
                      </a:pPr>
                      <a:r>
                        <a:rPr lang="en-US" sz="1400" b="0" dirty="0">
                          <a:solidFill>
                            <a:schemeClr val="tx1"/>
                          </a:solidFill>
                          <a:latin typeface="Arial" charset="0"/>
                          <a:cs typeface="Arial" charset="0"/>
                          <a:sym typeface="Gill Sans Light"/>
                        </a:rPr>
                        <a:t>Year 3</a:t>
                      </a:r>
                    </a:p>
                  </a:txBody>
                  <a:tcPr marL="96998" marR="96998" marT="48499" marB="484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98756566"/>
                  </a:ext>
                </a:extLst>
              </a:tr>
              <a:tr h="347392">
                <a:tc>
                  <a:txBody>
                    <a:bodyPr/>
                    <a:lstStyle/>
                    <a:p>
                      <a:r>
                        <a:rPr lang="en-US" sz="1400" b="0" dirty="0">
                          <a:latin typeface="Arial" charset="0"/>
                          <a:cs typeface="Arial" charset="0"/>
                          <a:sym typeface="Gill Sans Light"/>
                        </a:rPr>
                        <a:t>Task 1: Attack Modeling</a:t>
                      </a:r>
                    </a:p>
                  </a:txBody>
                  <a:tcPr marL="85659" marR="85659" marT="42829" marB="4282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b="0" dirty="0">
                        <a:latin typeface="Arial" charset="0"/>
                        <a:cs typeface="Arial" charset="0"/>
                        <a:sym typeface="Gill Sans Light"/>
                      </a:endParaRPr>
                    </a:p>
                  </a:txBody>
                  <a:tcPr marL="85659" marR="85659" marT="42829" marB="4282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endParaRPr lang="en-US" sz="1400" b="0" dirty="0">
                        <a:latin typeface="Arial" charset="0"/>
                        <a:cs typeface="Arial" charset="0"/>
                        <a:sym typeface="Gill Sans Light"/>
                      </a:endParaRPr>
                    </a:p>
                  </a:txBody>
                  <a:tcPr marL="85659" marR="85659" marT="42829" marB="4282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endParaRPr lang="en-US" sz="1400" b="0" dirty="0">
                        <a:latin typeface="Arial" charset="0"/>
                        <a:cs typeface="Arial" charset="0"/>
                        <a:sym typeface="Gill Sans Light"/>
                      </a:endParaRPr>
                    </a:p>
                  </a:txBody>
                  <a:tcPr marL="85659" marR="85659" marT="42829" marB="4282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b="0" dirty="0">
                        <a:latin typeface="Arial" charset="0"/>
                        <a:cs typeface="Arial" charset="0"/>
                        <a:sym typeface="Gill Sans Light"/>
                      </a:endParaRPr>
                    </a:p>
                  </a:txBody>
                  <a:tcPr marL="85659" marR="85659" marT="42829" marB="4282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b="0" dirty="0">
                        <a:latin typeface="Arial" charset="0"/>
                        <a:cs typeface="Arial" charset="0"/>
                        <a:sym typeface="Gill Sans Light"/>
                      </a:endParaRPr>
                    </a:p>
                  </a:txBody>
                  <a:tcPr marL="85659" marR="85659" marT="42829" marB="4282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b="0" dirty="0">
                        <a:latin typeface="Arial" charset="0"/>
                        <a:cs typeface="Arial" charset="0"/>
                        <a:sym typeface="Gill Sans Light"/>
                      </a:endParaRPr>
                    </a:p>
                  </a:txBody>
                  <a:tcPr marL="85659" marR="85659" marT="42829" marB="4282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1674533421"/>
                  </a:ext>
                </a:extLst>
              </a:tr>
              <a:tr h="347392">
                <a:tc>
                  <a:txBody>
                    <a:bodyPr/>
                    <a:lstStyle/>
                    <a:p>
                      <a:pPr marL="0" marR="0" lvl="0" indent="0" algn="ctr" defTabSz="410751" eaLnBrk="1" fontAlgn="auto" latinLnBrk="0" hangingPunct="1">
                        <a:lnSpc>
                          <a:spcPct val="100000"/>
                        </a:lnSpc>
                        <a:spcBef>
                          <a:spcPts val="0"/>
                        </a:spcBef>
                        <a:spcAft>
                          <a:spcPts val="0"/>
                        </a:spcAft>
                        <a:buClrTx/>
                        <a:buSzTx/>
                        <a:buFontTx/>
                        <a:buNone/>
                        <a:tabLst/>
                        <a:defRPr/>
                      </a:pPr>
                      <a:r>
                        <a:rPr lang="en-US" sz="1400" b="0" dirty="0">
                          <a:latin typeface="Arial" charset="0"/>
                          <a:cs typeface="Arial" charset="0"/>
                          <a:sym typeface="Gill Sans Light"/>
                        </a:rPr>
                        <a:t>Task 2: Compiler Development</a:t>
                      </a:r>
                    </a:p>
                  </a:txBody>
                  <a:tcPr marL="85659" marR="85659" marT="42829" marB="4282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b="0">
                        <a:latin typeface="Arial" charset="0"/>
                        <a:cs typeface="Arial" charset="0"/>
                        <a:sym typeface="Gill Sans Light"/>
                      </a:endParaRPr>
                    </a:p>
                  </a:txBody>
                  <a:tcPr marL="85659" marR="85659" marT="42829" marB="4282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b="0" dirty="0">
                        <a:latin typeface="Arial" charset="0"/>
                        <a:cs typeface="Arial" charset="0"/>
                        <a:sym typeface="Gill Sans Light"/>
                      </a:endParaRPr>
                    </a:p>
                  </a:txBody>
                  <a:tcPr marL="85659" marR="85659" marT="42829" marB="4282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400" b="0" dirty="0">
                        <a:latin typeface="Arial" charset="0"/>
                        <a:cs typeface="Arial" charset="0"/>
                        <a:sym typeface="Gill Sans Light"/>
                      </a:endParaRPr>
                    </a:p>
                  </a:txBody>
                  <a:tcPr marL="85659" marR="85659" marT="42829" marB="4282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endParaRPr lang="en-US" sz="1400" b="0" dirty="0">
                        <a:latin typeface="Arial" charset="0"/>
                        <a:cs typeface="Arial" charset="0"/>
                        <a:sym typeface="Gill Sans Light"/>
                      </a:endParaRPr>
                    </a:p>
                  </a:txBody>
                  <a:tcPr marL="85659" marR="85659" marT="42829" marB="4282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endParaRPr lang="en-US" sz="1400" b="0" dirty="0">
                        <a:latin typeface="Arial" charset="0"/>
                        <a:cs typeface="Arial" charset="0"/>
                        <a:sym typeface="Gill Sans Light"/>
                      </a:endParaRPr>
                    </a:p>
                  </a:txBody>
                  <a:tcPr marL="85659" marR="85659" marT="42829" marB="4282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b="0" dirty="0">
                        <a:latin typeface="Arial" charset="0"/>
                        <a:cs typeface="Arial" charset="0"/>
                        <a:sym typeface="Gill Sans Light"/>
                      </a:endParaRPr>
                    </a:p>
                  </a:txBody>
                  <a:tcPr marL="85659" marR="85659" marT="42829" marB="4282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87440681"/>
                  </a:ext>
                </a:extLst>
              </a:tr>
              <a:tr h="347392">
                <a:tc>
                  <a:txBody>
                    <a:bodyPr/>
                    <a:lstStyle/>
                    <a:p>
                      <a:r>
                        <a:rPr lang="en-US" sz="1400" b="0" dirty="0">
                          <a:latin typeface="Arial" charset="0"/>
                          <a:cs typeface="Arial" charset="0"/>
                          <a:sym typeface="Gill Sans Light"/>
                        </a:rPr>
                        <a:t>Task 3: Evaluation</a:t>
                      </a:r>
                    </a:p>
                  </a:txBody>
                  <a:tcPr marL="85659" marR="85659" marT="42829" marB="4282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b="0">
                        <a:latin typeface="Arial" charset="0"/>
                        <a:cs typeface="Arial" charset="0"/>
                        <a:sym typeface="Gill Sans Light"/>
                      </a:endParaRPr>
                    </a:p>
                  </a:txBody>
                  <a:tcPr marL="85659" marR="85659" marT="42829" marB="4282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b="0" dirty="0">
                        <a:latin typeface="Arial" charset="0"/>
                        <a:cs typeface="Arial" charset="0"/>
                        <a:sym typeface="Gill Sans Light"/>
                      </a:endParaRPr>
                    </a:p>
                  </a:txBody>
                  <a:tcPr marL="85659" marR="85659" marT="42829" marB="4282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endParaRPr lang="en-US" sz="1400" b="0">
                        <a:latin typeface="Arial" charset="0"/>
                        <a:cs typeface="Arial" charset="0"/>
                        <a:sym typeface="Gill Sans Light"/>
                      </a:endParaRPr>
                    </a:p>
                  </a:txBody>
                  <a:tcPr marL="85659" marR="85659" marT="42829" marB="4282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b="0" dirty="0">
                        <a:latin typeface="Arial" charset="0"/>
                        <a:cs typeface="Arial" charset="0"/>
                        <a:sym typeface="Gill Sans Light"/>
                      </a:endParaRPr>
                    </a:p>
                  </a:txBody>
                  <a:tcPr marL="85659" marR="85659" marT="42829" marB="4282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400" b="0" dirty="0">
                        <a:latin typeface="Arial" charset="0"/>
                        <a:cs typeface="Arial" charset="0"/>
                        <a:sym typeface="Gill Sans Light"/>
                      </a:endParaRPr>
                    </a:p>
                  </a:txBody>
                  <a:tcPr marL="85659" marR="85659" marT="42829" marB="4282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endParaRPr lang="en-US" sz="1400" b="0" dirty="0">
                        <a:latin typeface="Arial" charset="0"/>
                        <a:cs typeface="Arial" charset="0"/>
                        <a:sym typeface="Gill Sans Light"/>
                      </a:endParaRPr>
                    </a:p>
                  </a:txBody>
                  <a:tcPr marL="85659" marR="85659" marT="42829" marB="4282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1913323608"/>
                  </a:ext>
                </a:extLst>
              </a:tr>
            </a:tbl>
          </a:graphicData>
        </a:graphic>
      </p:graphicFrame>
    </p:spTree>
    <p:extLst>
      <p:ext uri="{BB962C8B-B14F-4D97-AF65-F5344CB8AC3E}">
        <p14:creationId xmlns:p14="http://schemas.microsoft.com/office/powerpoint/2010/main" val="31630831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12671E-1D9B-E768-023B-20C11485A36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C03D489-070A-CA8B-5D1E-F54A53E88BD6}"/>
              </a:ext>
            </a:extLst>
          </p:cNvPr>
          <p:cNvSpPr>
            <a:spLocks noGrp="1"/>
          </p:cNvSpPr>
          <p:nvPr>
            <p:ph type="title"/>
          </p:nvPr>
        </p:nvSpPr>
        <p:spPr>
          <a:xfrm>
            <a:off x="232229" y="29029"/>
            <a:ext cx="9508929" cy="752523"/>
          </a:xfrm>
        </p:spPr>
        <p:txBody>
          <a:bodyPr/>
          <a:lstStyle/>
          <a:p>
            <a:r>
              <a:rPr lang="en-US" sz="2800" dirty="0"/>
              <a:t>Task 1: FIA/SCA Modeling</a:t>
            </a:r>
          </a:p>
        </p:txBody>
      </p:sp>
      <p:sp>
        <p:nvSpPr>
          <p:cNvPr id="15" name="Content Placeholder 2">
            <a:extLst>
              <a:ext uri="{FF2B5EF4-FFF2-40B4-BE49-F238E27FC236}">
                <a16:creationId xmlns:a16="http://schemas.microsoft.com/office/drawing/2014/main" id="{11E7D607-556A-F8A2-F642-DA1A51F451AA}"/>
              </a:ext>
            </a:extLst>
          </p:cNvPr>
          <p:cNvSpPr>
            <a:spLocks noGrp="1"/>
          </p:cNvSpPr>
          <p:nvPr>
            <p:ph idx="1"/>
          </p:nvPr>
        </p:nvSpPr>
        <p:spPr>
          <a:xfrm>
            <a:off x="211955" y="883486"/>
            <a:ext cx="11790093" cy="5638611"/>
          </a:xfrm>
        </p:spPr>
        <p:txBody>
          <a:bodyPr/>
          <a:lstStyle/>
          <a:p>
            <a:pPr>
              <a:lnSpc>
                <a:spcPct val="150000"/>
              </a:lnSpc>
              <a:spcBef>
                <a:spcPts val="0"/>
              </a:spcBef>
              <a:buFont typeface="Arial" panose="020B0604020202020204" pitchFamily="34" charset="0"/>
              <a:buChar char="•"/>
            </a:pPr>
            <a:r>
              <a:rPr lang="en-US" altLang="zh-CN" dirty="0">
                <a:latin typeface="Arial" charset="0"/>
                <a:ea typeface="Arial" charset="0"/>
                <a:cs typeface="Arial" charset="0"/>
              </a:rPr>
              <a:t>Technical Approach</a:t>
            </a:r>
          </a:p>
          <a:p>
            <a:pPr lvl="1">
              <a:lnSpc>
                <a:spcPct val="150000"/>
              </a:lnSpc>
              <a:spcBef>
                <a:spcPts val="0"/>
              </a:spcBef>
              <a:buFont typeface="Arial" panose="020B0604020202020204" pitchFamily="34" charset="0"/>
              <a:buChar char="•"/>
            </a:pPr>
            <a:r>
              <a:rPr lang="en-US" altLang="zh-CN" sz="1800" b="0" dirty="0">
                <a:latin typeface="Arial" charset="0"/>
                <a:ea typeface="Arial" charset="0"/>
                <a:cs typeface="Arial" charset="0"/>
              </a:rPr>
              <a:t>Understand the logical impact of FIA/SCA</a:t>
            </a:r>
          </a:p>
          <a:p>
            <a:pPr lvl="1">
              <a:lnSpc>
                <a:spcPct val="150000"/>
              </a:lnSpc>
              <a:spcBef>
                <a:spcPts val="0"/>
              </a:spcBef>
              <a:buFont typeface="Arial" panose="020B0604020202020204" pitchFamily="34" charset="0"/>
              <a:buChar char="•"/>
            </a:pPr>
            <a:r>
              <a:rPr lang="en-US" altLang="zh-CN" sz="1800" b="0" dirty="0">
                <a:latin typeface="Arial" charset="0"/>
                <a:ea typeface="Arial" charset="0"/>
                <a:cs typeface="Arial" charset="0"/>
              </a:rPr>
              <a:t>Understand the physical behavior of FIA/SCA</a:t>
            </a:r>
          </a:p>
          <a:p>
            <a:pPr lvl="1">
              <a:lnSpc>
                <a:spcPct val="150000"/>
              </a:lnSpc>
              <a:spcBef>
                <a:spcPts val="0"/>
              </a:spcBef>
              <a:buFont typeface="Arial" panose="020B0604020202020204" pitchFamily="34" charset="0"/>
              <a:buChar char="•"/>
            </a:pPr>
            <a:r>
              <a:rPr lang="en-US" altLang="zh-CN" sz="1800" b="0" dirty="0">
                <a:latin typeface="Arial" charset="0"/>
                <a:ea typeface="Arial" charset="0"/>
                <a:cs typeface="Arial" charset="0"/>
              </a:rPr>
              <a:t>Through RTL/layout-level/post-silicon simulations and experiments, model the FIA/SCA effects under given input parameters</a:t>
            </a:r>
          </a:p>
          <a:p>
            <a:pPr lvl="1">
              <a:lnSpc>
                <a:spcPct val="150000"/>
              </a:lnSpc>
              <a:spcBef>
                <a:spcPts val="0"/>
              </a:spcBef>
              <a:buFont typeface="Arial" panose="020B0604020202020204" pitchFamily="34" charset="0"/>
              <a:buChar char="•"/>
            </a:pPr>
            <a:r>
              <a:rPr lang="en-US" altLang="zh-CN" sz="1800" b="0" dirty="0">
                <a:latin typeface="Arial" charset="0"/>
                <a:ea typeface="Arial" charset="0"/>
                <a:cs typeface="Arial" charset="0"/>
              </a:rPr>
              <a:t>For FIA, laser/optical fault-injections, clock/voltage glitching, and EM fault-injections have different mechanisms and modeling approaches</a:t>
            </a:r>
          </a:p>
          <a:p>
            <a:pPr lvl="1">
              <a:lnSpc>
                <a:spcPct val="150000"/>
              </a:lnSpc>
              <a:spcBef>
                <a:spcPts val="0"/>
              </a:spcBef>
              <a:buFont typeface="Arial" panose="020B0604020202020204" pitchFamily="34" charset="0"/>
              <a:buChar char="•"/>
            </a:pPr>
            <a:r>
              <a:rPr lang="en-US" altLang="zh-CN" sz="1800" b="0" dirty="0">
                <a:latin typeface="Arial" charset="0"/>
                <a:ea typeface="Arial" charset="0"/>
                <a:cs typeface="Arial" charset="0"/>
              </a:rPr>
              <a:t>Identify the cross-layer effects: how does the physical fault eventually impact the code execution?</a:t>
            </a:r>
          </a:p>
          <a:p>
            <a:pPr>
              <a:lnSpc>
                <a:spcPct val="150000"/>
              </a:lnSpc>
              <a:spcBef>
                <a:spcPts val="0"/>
              </a:spcBef>
              <a:buFont typeface="Arial" panose="020B0604020202020204" pitchFamily="34" charset="0"/>
              <a:buChar char="•"/>
            </a:pPr>
            <a:r>
              <a:rPr lang="en-US" altLang="zh-CN" dirty="0">
                <a:latin typeface="Arial" charset="0"/>
                <a:cs typeface="Arial" charset="0"/>
              </a:rPr>
              <a:t>Deliverables</a:t>
            </a:r>
          </a:p>
          <a:p>
            <a:pPr lvl="1">
              <a:lnSpc>
                <a:spcPct val="150000"/>
              </a:lnSpc>
              <a:spcBef>
                <a:spcPts val="0"/>
              </a:spcBef>
              <a:buFont typeface="Arial" panose="020B0604020202020204" pitchFamily="34" charset="0"/>
              <a:buChar char="•"/>
            </a:pPr>
            <a:r>
              <a:rPr lang="en-US" altLang="zh-CN" b="0" dirty="0">
                <a:latin typeface="Arial" charset="0"/>
                <a:cs typeface="Arial" charset="0"/>
              </a:rPr>
              <a:t>Model equations or look-up tables</a:t>
            </a:r>
          </a:p>
          <a:p>
            <a:pPr lvl="1">
              <a:lnSpc>
                <a:spcPts val="2500"/>
              </a:lnSpc>
              <a:spcBef>
                <a:spcPts val="0"/>
              </a:spcBef>
              <a:buFont typeface="Arial" panose="020B0604020202020204" pitchFamily="34" charset="0"/>
              <a:buChar char="•"/>
            </a:pPr>
            <a:endParaRPr lang="en-US" altLang="zh-CN" sz="1200" dirty="0">
              <a:latin typeface="Arial" charset="0"/>
              <a:cs typeface="Arial" charset="0"/>
            </a:endParaRPr>
          </a:p>
        </p:txBody>
      </p:sp>
    </p:spTree>
    <p:extLst>
      <p:ext uri="{BB962C8B-B14F-4D97-AF65-F5344CB8AC3E}">
        <p14:creationId xmlns:p14="http://schemas.microsoft.com/office/powerpoint/2010/main" val="32858847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AF0FC0-1E51-C923-7784-7200F49D6DD7}"/>
            </a:ext>
          </a:extLst>
        </p:cNvPr>
        <p:cNvGrpSpPr/>
        <p:nvPr/>
      </p:nvGrpSpPr>
      <p:grpSpPr>
        <a:xfrm>
          <a:off x="0" y="0"/>
          <a:ext cx="0" cy="0"/>
          <a:chOff x="0" y="0"/>
          <a:chExt cx="0" cy="0"/>
        </a:xfrm>
      </p:grpSpPr>
      <p:sp>
        <p:nvSpPr>
          <p:cNvPr id="15" name="Content Placeholder 2">
            <a:extLst>
              <a:ext uri="{FF2B5EF4-FFF2-40B4-BE49-F238E27FC236}">
                <a16:creationId xmlns:a16="http://schemas.microsoft.com/office/drawing/2014/main" id="{64DBA201-DF37-5AF3-E905-1E9309BA064E}"/>
              </a:ext>
            </a:extLst>
          </p:cNvPr>
          <p:cNvSpPr>
            <a:spLocks noGrp="1"/>
          </p:cNvSpPr>
          <p:nvPr>
            <p:ph idx="1"/>
          </p:nvPr>
        </p:nvSpPr>
        <p:spPr>
          <a:xfrm>
            <a:off x="166687" y="1146038"/>
            <a:ext cx="5992901" cy="2067944"/>
          </a:xfrm>
        </p:spPr>
        <p:txBody>
          <a:bodyPr/>
          <a:lstStyle/>
          <a:p>
            <a:pPr marL="400050" indent="-177800">
              <a:lnSpc>
                <a:spcPct val="120000"/>
              </a:lnSpc>
              <a:spcBef>
                <a:spcPts val="0"/>
              </a:spcBef>
              <a:buFont typeface="Arial" panose="020B0604020202020204" pitchFamily="34" charset="0"/>
              <a:buChar char="•"/>
            </a:pPr>
            <a:r>
              <a:rPr lang="en-US" altLang="zh-CN" sz="2000" dirty="0">
                <a:latin typeface="Arial" charset="0"/>
                <a:ea typeface="Arial" charset="0"/>
                <a:cs typeface="Arial" charset="0"/>
              </a:rPr>
              <a:t>Physical Attacks</a:t>
            </a:r>
          </a:p>
          <a:p>
            <a:pPr marL="693738" lvl="1" indent="-158750">
              <a:lnSpc>
                <a:spcPct val="120000"/>
              </a:lnSpc>
              <a:spcBef>
                <a:spcPts val="0"/>
              </a:spcBef>
              <a:buFont typeface="Arial" panose="020B0604020202020204" pitchFamily="34" charset="0"/>
              <a:buChar char="•"/>
            </a:pPr>
            <a:r>
              <a:rPr lang="en-US" altLang="zh-CN" sz="1600" dirty="0">
                <a:latin typeface="Arial" charset="0"/>
                <a:ea typeface="Arial" charset="0"/>
                <a:cs typeface="Arial" charset="0"/>
              </a:rPr>
              <a:t>Fault-injection attack (FIA)</a:t>
            </a:r>
          </a:p>
          <a:p>
            <a:pPr marL="1035050" lvl="2" indent="-187325">
              <a:lnSpc>
                <a:spcPct val="120000"/>
              </a:lnSpc>
              <a:spcBef>
                <a:spcPts val="0"/>
              </a:spcBef>
              <a:buFont typeface="Arial" panose="020B0604020202020204" pitchFamily="34" charset="0"/>
              <a:buChar char="•"/>
            </a:pPr>
            <a:r>
              <a:rPr lang="en-US" altLang="zh-CN" sz="1400" b="0" dirty="0">
                <a:latin typeface="Arial" charset="0"/>
                <a:ea typeface="Arial" charset="0"/>
                <a:cs typeface="Arial" charset="0"/>
              </a:rPr>
              <a:t>Clock/voltage glitching, laser/optical fault-injections, EM fault-injection</a:t>
            </a:r>
          </a:p>
          <a:p>
            <a:pPr marL="693738" lvl="1" indent="-158750">
              <a:lnSpc>
                <a:spcPct val="120000"/>
              </a:lnSpc>
              <a:spcBef>
                <a:spcPts val="0"/>
              </a:spcBef>
              <a:buFont typeface="Arial" panose="020B0604020202020204" pitchFamily="34" charset="0"/>
              <a:buChar char="•"/>
            </a:pPr>
            <a:r>
              <a:rPr lang="en-US" altLang="zh-CN" sz="1600" dirty="0">
                <a:latin typeface="Arial" charset="0"/>
                <a:ea typeface="Arial" charset="0"/>
                <a:cs typeface="Arial" charset="0"/>
              </a:rPr>
              <a:t>Side-channel attack (SCA)</a:t>
            </a:r>
          </a:p>
          <a:p>
            <a:pPr marL="1035050" lvl="2" indent="-187325">
              <a:lnSpc>
                <a:spcPct val="120000"/>
              </a:lnSpc>
              <a:spcBef>
                <a:spcPts val="0"/>
              </a:spcBef>
              <a:buFont typeface="Arial" panose="020B0604020202020204" pitchFamily="34" charset="0"/>
              <a:buChar char="•"/>
            </a:pPr>
            <a:r>
              <a:rPr lang="en-US" altLang="zh-CN" sz="1400" b="0" dirty="0">
                <a:latin typeface="Arial" charset="0"/>
                <a:ea typeface="Arial" charset="0"/>
                <a:cs typeface="Arial" charset="0"/>
              </a:rPr>
              <a:t>Leakages from power, EM, optical, thermal, acoustic, etc.</a:t>
            </a:r>
          </a:p>
          <a:p>
            <a:pPr marL="1035050" lvl="2" indent="-187325">
              <a:lnSpc>
                <a:spcPct val="120000"/>
              </a:lnSpc>
              <a:spcBef>
                <a:spcPts val="0"/>
              </a:spcBef>
              <a:buFont typeface="Arial" panose="020B0604020202020204" pitchFamily="34" charset="0"/>
              <a:buChar char="•"/>
            </a:pPr>
            <a:r>
              <a:rPr lang="en-US" altLang="zh-CN" sz="1400" b="0" dirty="0">
                <a:latin typeface="Arial" charset="0"/>
                <a:ea typeface="Arial" charset="0"/>
                <a:cs typeface="Arial" charset="0"/>
              </a:rPr>
              <a:t>Can be monitored and analyzed to leak sensitive info</a:t>
            </a:r>
          </a:p>
        </p:txBody>
      </p:sp>
      <p:sp>
        <p:nvSpPr>
          <p:cNvPr id="4" name="TextBox 3">
            <a:extLst>
              <a:ext uri="{FF2B5EF4-FFF2-40B4-BE49-F238E27FC236}">
                <a16:creationId xmlns:a16="http://schemas.microsoft.com/office/drawing/2014/main" id="{F215B4BE-C189-AF42-5450-4DF57B562811}"/>
              </a:ext>
            </a:extLst>
          </p:cNvPr>
          <p:cNvSpPr txBox="1"/>
          <p:nvPr/>
        </p:nvSpPr>
        <p:spPr>
          <a:xfrm>
            <a:off x="6704830" y="6069631"/>
            <a:ext cx="4706745" cy="307777"/>
          </a:xfrm>
          <a:prstGeom prst="rect">
            <a:avLst/>
          </a:prstGeom>
          <a:noFill/>
        </p:spPr>
        <p:txBody>
          <a:bodyPr wrap="square" rtlCol="0">
            <a:spAutoFit/>
          </a:bodyPr>
          <a:lstStyle/>
          <a:p>
            <a:pPr algn="ctr"/>
            <a:r>
              <a:rPr lang="en-US" sz="1400" dirty="0">
                <a:latin typeface="Arial" panose="020B0604020202020204" pitchFamily="34" charset="0"/>
                <a:cs typeface="Arial" panose="020B0604020202020204" pitchFamily="34" charset="0"/>
              </a:rPr>
              <a:t>Illustration of different physical fault injection attacks</a:t>
            </a:r>
          </a:p>
        </p:txBody>
      </p:sp>
      <p:pic>
        <p:nvPicPr>
          <p:cNvPr id="6" name="Picture 5" descr="Diagram&#10;&#10;Description automatically generated">
            <a:extLst>
              <a:ext uri="{FF2B5EF4-FFF2-40B4-BE49-F238E27FC236}">
                <a16:creationId xmlns:a16="http://schemas.microsoft.com/office/drawing/2014/main" id="{346F2205-8403-CB40-B2E3-EF4C2C24CD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17136" y="1418252"/>
            <a:ext cx="5282131" cy="4562669"/>
          </a:xfrm>
          <a:prstGeom prst="rect">
            <a:avLst/>
          </a:prstGeom>
        </p:spPr>
      </p:pic>
      <p:sp>
        <p:nvSpPr>
          <p:cNvPr id="7" name="TextBox 6">
            <a:extLst>
              <a:ext uri="{FF2B5EF4-FFF2-40B4-BE49-F238E27FC236}">
                <a16:creationId xmlns:a16="http://schemas.microsoft.com/office/drawing/2014/main" id="{8DB38CC9-D43D-757B-DDB7-17187A4891D1}"/>
              </a:ext>
            </a:extLst>
          </p:cNvPr>
          <p:cNvSpPr txBox="1"/>
          <p:nvPr/>
        </p:nvSpPr>
        <p:spPr>
          <a:xfrm>
            <a:off x="2079615" y="6078324"/>
            <a:ext cx="2907078" cy="307777"/>
          </a:xfrm>
          <a:prstGeom prst="rect">
            <a:avLst/>
          </a:prstGeom>
          <a:noFill/>
        </p:spPr>
        <p:txBody>
          <a:bodyPr wrap="square" rtlCol="0">
            <a:spAutoFit/>
          </a:bodyPr>
          <a:lstStyle/>
          <a:p>
            <a:pPr algn="ctr"/>
            <a:r>
              <a:rPr lang="en-US" sz="1400" dirty="0">
                <a:latin typeface="Arial" panose="020B0604020202020204" pitchFamily="34" charset="0"/>
                <a:cs typeface="Arial" panose="020B0604020202020204" pitchFamily="34" charset="0"/>
              </a:rPr>
              <a:t>Side channel attack flow</a:t>
            </a:r>
          </a:p>
        </p:txBody>
      </p:sp>
      <p:pic>
        <p:nvPicPr>
          <p:cNvPr id="8" name="Picture 7">
            <a:extLst>
              <a:ext uri="{FF2B5EF4-FFF2-40B4-BE49-F238E27FC236}">
                <a16:creationId xmlns:a16="http://schemas.microsoft.com/office/drawing/2014/main" id="{5D9B3D9D-62AA-4167-C917-A28A9AC47C60}"/>
              </a:ext>
            </a:extLst>
          </p:cNvPr>
          <p:cNvPicPr>
            <a:picLocks noChangeAspect="1"/>
          </p:cNvPicPr>
          <p:nvPr/>
        </p:nvPicPr>
        <p:blipFill>
          <a:blip r:embed="rId4"/>
          <a:stretch>
            <a:fillRect/>
          </a:stretch>
        </p:blipFill>
        <p:spPr>
          <a:xfrm>
            <a:off x="926140" y="3429000"/>
            <a:ext cx="5169860" cy="2649324"/>
          </a:xfrm>
          <a:prstGeom prst="rect">
            <a:avLst/>
          </a:prstGeom>
        </p:spPr>
      </p:pic>
      <p:sp>
        <p:nvSpPr>
          <p:cNvPr id="9" name="Title 1">
            <a:extLst>
              <a:ext uri="{FF2B5EF4-FFF2-40B4-BE49-F238E27FC236}">
                <a16:creationId xmlns:a16="http://schemas.microsoft.com/office/drawing/2014/main" id="{EADB22E2-504B-ACFD-BFEF-542FD6514916}"/>
              </a:ext>
            </a:extLst>
          </p:cNvPr>
          <p:cNvSpPr>
            <a:spLocks noGrp="1"/>
          </p:cNvSpPr>
          <p:nvPr>
            <p:ph type="title"/>
          </p:nvPr>
        </p:nvSpPr>
        <p:spPr>
          <a:xfrm>
            <a:off x="0" y="7938"/>
            <a:ext cx="10383838" cy="708025"/>
          </a:xfrm>
        </p:spPr>
        <p:txBody>
          <a:bodyPr/>
          <a:lstStyle/>
          <a:p>
            <a:r>
              <a:rPr lang="en-US" sz="2800" dirty="0"/>
              <a:t>Task 1: FIA/SCA Modeling</a:t>
            </a:r>
          </a:p>
        </p:txBody>
      </p:sp>
    </p:spTree>
    <p:extLst>
      <p:ext uri="{BB962C8B-B14F-4D97-AF65-F5344CB8AC3E}">
        <p14:creationId xmlns:p14="http://schemas.microsoft.com/office/powerpoint/2010/main" val="12350357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6CC657-C443-D1BE-C74C-208086847E6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2DD8D51-43C7-4F4E-6398-3D1E4D269A9D}"/>
              </a:ext>
            </a:extLst>
          </p:cNvPr>
          <p:cNvSpPr>
            <a:spLocks noGrp="1"/>
          </p:cNvSpPr>
          <p:nvPr>
            <p:ph type="title"/>
          </p:nvPr>
        </p:nvSpPr>
        <p:spPr>
          <a:xfrm>
            <a:off x="232229" y="29029"/>
            <a:ext cx="9508929" cy="752523"/>
          </a:xfrm>
        </p:spPr>
        <p:txBody>
          <a:bodyPr/>
          <a:lstStyle/>
          <a:p>
            <a:r>
              <a:rPr lang="en-US" sz="2800" dirty="0"/>
              <a:t>Task 1: FIA/SCA Modeling</a:t>
            </a:r>
          </a:p>
        </p:txBody>
      </p:sp>
      <p:sp>
        <p:nvSpPr>
          <p:cNvPr id="15" name="Content Placeholder 2">
            <a:extLst>
              <a:ext uri="{FF2B5EF4-FFF2-40B4-BE49-F238E27FC236}">
                <a16:creationId xmlns:a16="http://schemas.microsoft.com/office/drawing/2014/main" id="{11E8FC5D-E8CD-7B2F-390A-21F0F8B85441}"/>
              </a:ext>
            </a:extLst>
          </p:cNvPr>
          <p:cNvSpPr>
            <a:spLocks noGrp="1"/>
          </p:cNvSpPr>
          <p:nvPr>
            <p:ph idx="1"/>
          </p:nvPr>
        </p:nvSpPr>
        <p:spPr>
          <a:xfrm>
            <a:off x="346529" y="1219389"/>
            <a:ext cx="9508929" cy="5638611"/>
          </a:xfrm>
        </p:spPr>
        <p:txBody>
          <a:bodyPr/>
          <a:lstStyle/>
          <a:p>
            <a:pPr marL="223234" indent="0">
              <a:lnSpc>
                <a:spcPts val="2500"/>
              </a:lnSpc>
              <a:spcBef>
                <a:spcPts val="0"/>
              </a:spcBef>
              <a:buNone/>
            </a:pPr>
            <a:r>
              <a:rPr lang="en-US" altLang="zh-CN" sz="2000" dirty="0">
                <a:latin typeface="Arial" charset="0"/>
                <a:ea typeface="Arial" charset="0"/>
                <a:cs typeface="Arial" charset="0"/>
              </a:rPr>
              <a:t>Fault Injection Modalities</a:t>
            </a:r>
          </a:p>
          <a:p>
            <a:pPr marL="223234" indent="0">
              <a:lnSpc>
                <a:spcPts val="2500"/>
              </a:lnSpc>
              <a:spcBef>
                <a:spcPts val="0"/>
              </a:spcBef>
              <a:buNone/>
            </a:pPr>
            <a:endParaRPr lang="en-US" altLang="zh-CN" sz="2000" dirty="0">
              <a:latin typeface="Arial" charset="0"/>
              <a:ea typeface="Arial" charset="0"/>
              <a:cs typeface="Arial" charset="0"/>
            </a:endParaRPr>
          </a:p>
          <a:p>
            <a:pPr>
              <a:lnSpc>
                <a:spcPts val="2500"/>
              </a:lnSpc>
              <a:spcBef>
                <a:spcPts val="0"/>
              </a:spcBef>
              <a:buFont typeface="Arial" panose="020B0604020202020204" pitchFamily="34" charset="0"/>
              <a:buChar char="•"/>
            </a:pPr>
            <a:endParaRPr lang="en-US" altLang="zh-CN" sz="2000" dirty="0">
              <a:latin typeface="Arial" charset="0"/>
              <a:ea typeface="Arial" charset="0"/>
              <a:cs typeface="Arial" charset="0"/>
            </a:endParaRPr>
          </a:p>
          <a:p>
            <a:pPr>
              <a:lnSpc>
                <a:spcPts val="2500"/>
              </a:lnSpc>
              <a:spcBef>
                <a:spcPts val="0"/>
              </a:spcBef>
              <a:buFont typeface="Arial" panose="020B0604020202020204" pitchFamily="34" charset="0"/>
              <a:buChar char="•"/>
            </a:pPr>
            <a:r>
              <a:rPr lang="en-US" altLang="zh-CN" sz="2000" dirty="0">
                <a:latin typeface="Arial" charset="0"/>
                <a:ea typeface="Arial" charset="0"/>
                <a:cs typeface="Arial" charset="0"/>
              </a:rPr>
              <a:t>Example: laser fault-injection modeling from layout info</a:t>
            </a:r>
          </a:p>
          <a:p>
            <a:pPr lvl="1">
              <a:lnSpc>
                <a:spcPts val="2500"/>
              </a:lnSpc>
              <a:spcBef>
                <a:spcPts val="0"/>
              </a:spcBef>
              <a:buFont typeface="Arial" panose="020B0604020202020204" pitchFamily="34" charset="0"/>
              <a:buChar char="•"/>
            </a:pPr>
            <a:r>
              <a:rPr lang="en-US" altLang="zh-CN" sz="1600" b="0" dirty="0">
                <a:latin typeface="Arial" charset="0"/>
                <a:ea typeface="Arial" charset="0"/>
                <a:cs typeface="Arial" charset="0"/>
              </a:rPr>
              <a:t>Laser effect can be modeled as extra current sources in SPICE simulations, then applied in dynamic IR drop simulations (result: build a connection between </a:t>
            </a:r>
            <a:r>
              <a:rPr lang="en-US" altLang="zh-CN" sz="1600" b="0" u="sng" dirty="0">
                <a:latin typeface="Arial" charset="0"/>
                <a:ea typeface="Arial" charset="0"/>
                <a:cs typeface="Arial" charset="0"/>
              </a:rPr>
              <a:t>laser intensity per cell</a:t>
            </a:r>
            <a:r>
              <a:rPr lang="en-US" altLang="zh-CN" sz="1600" b="0" dirty="0">
                <a:latin typeface="Arial" charset="0"/>
                <a:ea typeface="Arial" charset="0"/>
                <a:cs typeface="Arial" charset="0"/>
              </a:rPr>
              <a:t> and </a:t>
            </a:r>
            <a:r>
              <a:rPr lang="en-US" altLang="zh-CN" sz="1600" b="0" u="sng" dirty="0">
                <a:latin typeface="Arial" charset="0"/>
                <a:ea typeface="Arial" charset="0"/>
                <a:cs typeface="Arial" charset="0"/>
              </a:rPr>
              <a:t>cell’s accurate current demand</a:t>
            </a:r>
            <a:r>
              <a:rPr lang="en-US" altLang="zh-CN" sz="1600" b="0" dirty="0">
                <a:latin typeface="Arial" charset="0"/>
                <a:ea typeface="Arial" charset="0"/>
                <a:cs typeface="Arial" charset="0"/>
              </a:rPr>
              <a:t>)</a:t>
            </a:r>
          </a:p>
          <a:p>
            <a:pPr lvl="1">
              <a:lnSpc>
                <a:spcPts val="2500"/>
              </a:lnSpc>
              <a:spcBef>
                <a:spcPts val="0"/>
              </a:spcBef>
              <a:buFont typeface="Arial" panose="020B0604020202020204" pitchFamily="34" charset="0"/>
              <a:buChar char="•"/>
            </a:pPr>
            <a:r>
              <a:rPr lang="en-US" altLang="zh-CN" sz="1600" b="0" dirty="0">
                <a:latin typeface="Arial" charset="0"/>
                <a:ea typeface="Arial" charset="0"/>
                <a:cs typeface="Arial" charset="0"/>
              </a:rPr>
              <a:t>Cells’ current demand under laser impact will determine </a:t>
            </a:r>
            <a:r>
              <a:rPr lang="en-US" altLang="zh-CN" sz="1600" dirty="0">
                <a:latin typeface="Arial" charset="0"/>
                <a:ea typeface="Arial" charset="0"/>
                <a:cs typeface="Arial" charset="0"/>
              </a:rPr>
              <a:t>whether the fault can be injected</a:t>
            </a:r>
          </a:p>
          <a:p>
            <a:pPr>
              <a:lnSpc>
                <a:spcPts val="2500"/>
              </a:lnSpc>
              <a:spcBef>
                <a:spcPts val="0"/>
              </a:spcBef>
              <a:buFont typeface="Arial" panose="020B0604020202020204" pitchFamily="34" charset="0"/>
              <a:buChar char="•"/>
            </a:pPr>
            <a:r>
              <a:rPr lang="en-US" altLang="zh-CN" sz="2000" dirty="0">
                <a:latin typeface="Arial" charset="0"/>
                <a:ea typeface="Arial" charset="0"/>
                <a:cs typeface="Arial" charset="0"/>
              </a:rPr>
              <a:t>Example: clock/voltage glitch modeling from layout info</a:t>
            </a:r>
          </a:p>
          <a:p>
            <a:pPr lvl="1">
              <a:lnSpc>
                <a:spcPts val="2500"/>
              </a:lnSpc>
              <a:spcBef>
                <a:spcPts val="0"/>
              </a:spcBef>
              <a:buFont typeface="Arial" panose="020B0604020202020204" pitchFamily="34" charset="0"/>
              <a:buChar char="•"/>
            </a:pPr>
            <a:r>
              <a:rPr lang="en-US" altLang="zh-CN" sz="1600" b="0" dirty="0">
                <a:latin typeface="Arial" charset="0"/>
                <a:cs typeface="Arial" charset="0"/>
              </a:rPr>
              <a:t>Clock/voltage glitch causes timing violations across the sequential components</a:t>
            </a:r>
          </a:p>
          <a:p>
            <a:pPr lvl="1">
              <a:lnSpc>
                <a:spcPts val="2500"/>
              </a:lnSpc>
              <a:spcBef>
                <a:spcPts val="0"/>
              </a:spcBef>
              <a:buFont typeface="Arial" panose="020B0604020202020204" pitchFamily="34" charset="0"/>
              <a:buChar char="•"/>
            </a:pPr>
            <a:r>
              <a:rPr lang="en-US" altLang="zh-CN" sz="1600" b="0" dirty="0">
                <a:latin typeface="Arial" charset="0"/>
                <a:cs typeface="Arial" charset="0"/>
              </a:rPr>
              <a:t>Can be modeled as delay changes, i.e., converting fault to time</a:t>
            </a:r>
          </a:p>
        </p:txBody>
      </p:sp>
    </p:spTree>
    <p:extLst>
      <p:ext uri="{BB962C8B-B14F-4D97-AF65-F5344CB8AC3E}">
        <p14:creationId xmlns:p14="http://schemas.microsoft.com/office/powerpoint/2010/main" val="10536239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Gill Sans Light"/>
        <a:ea typeface="Gill Sans Light"/>
        <a:cs typeface="Gill Sans Light"/>
      </a:majorFont>
      <a:minorFont>
        <a:latin typeface="Gill Sans Light"/>
        <a:ea typeface="Gill Sans Light"/>
        <a:cs typeface="Gill Sans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25400" cap="flat">
          <a:solidFill>
            <a:srgbClr val="000000"/>
          </a:solidFill>
          <a:prstDash val="solid"/>
          <a:miter lim="400000"/>
        </a:ln>
        <a:effectLst/>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38100" cap="flat">
          <a:solidFill>
            <a:srgbClr val="000000"/>
          </a:solidFill>
          <a:prstDash val="solid"/>
          <a:miter lim="400000"/>
        </a:ln>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Pr>
      <a:bodyPr rot="0" spcFirstLastPara="1" vertOverflow="overflow" horzOverflow="overflow" vert="horz" wrap="square" lIns="50800" tIns="50800" rIns="50800" bIns="50800" numCol="1" spcCol="38100" rtlCol="0" anchor="ctr">
        <a:spAutoFit/>
      </a:bodyPr>
      <a:lstStyle>
        <a:defPPr marL="0" marR="0" indent="0" algn="l" defTabSz="457200" rtl="0" fontAlgn="auto" latinLnBrk="1" hangingPunct="0">
          <a:lnSpc>
            <a:spcPct val="100000"/>
          </a:lnSpc>
          <a:spcBef>
            <a:spcPts val="0"/>
          </a:spcBef>
          <a:spcAft>
            <a:spcPts val="0"/>
          </a:spcAft>
          <a:buClrTx/>
          <a:buSzTx/>
          <a:buFontTx/>
          <a:buNone/>
          <a:tabLst/>
          <a:defRPr kumimoji="0" sz="1200" b="0" i="0" u="none" strike="noStrike" cap="none" spc="0" normalizeH="0" baseline="0">
            <a:ln>
              <a:noFill/>
            </a:ln>
            <a:solidFill>
              <a:srgbClr val="000000"/>
            </a:solidFill>
            <a:effectLst/>
            <a:uFillTx/>
            <a:latin typeface="Helvetica"/>
            <a:ea typeface="Helvetica"/>
            <a:cs typeface="Helvetica"/>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FICS Research template - wide.pptx" id="{7454FCA8-590D-4451-9206-889B825FDFD7}" vid="{D2508B6E-59A3-4D46-9DD4-65346D92BB1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751</TotalTime>
  <Words>2850</Words>
  <Application>Microsoft Office PowerPoint</Application>
  <PresentationFormat>Widescreen</PresentationFormat>
  <Paragraphs>312</Paragraphs>
  <Slides>22</Slides>
  <Notes>18</Notes>
  <HiddenSlides>2</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22</vt:i4>
      </vt:variant>
    </vt:vector>
  </HeadingPairs>
  <TitlesOfParts>
    <vt:vector size="31" baseType="lpstr">
      <vt:lpstr>Aptos</vt:lpstr>
      <vt:lpstr>Arial</vt:lpstr>
      <vt:lpstr>ArialMT</vt:lpstr>
      <vt:lpstr>Calibri</vt:lpstr>
      <vt:lpstr>Cambria Math</vt:lpstr>
      <vt:lpstr>Gill Sans</vt:lpstr>
      <vt:lpstr>Gill Sans Light</vt:lpstr>
      <vt:lpstr>Helvetica</vt:lpstr>
      <vt:lpstr>White</vt:lpstr>
      <vt:lpstr>PASS :  Physically-Aware Secure Software Execution</vt:lpstr>
      <vt:lpstr>PowerPoint Presentation</vt:lpstr>
      <vt:lpstr>Problem Statement</vt:lpstr>
      <vt:lpstr>Motivations and Goals</vt:lpstr>
      <vt:lpstr>Objective and Tasks</vt:lpstr>
      <vt:lpstr>Deliverables</vt:lpstr>
      <vt:lpstr>Task 1: FIA/SCA Modeling</vt:lpstr>
      <vt:lpstr>Task 1: FIA/SCA Modeling</vt:lpstr>
      <vt:lpstr>Task 1: FIA/SCA Modeling</vt:lpstr>
      <vt:lpstr>Task 1: FIA/SCA Modeling</vt:lpstr>
      <vt:lpstr>Task 1: FIA/SCA Modeling</vt:lpstr>
      <vt:lpstr>Task 1: FIA/SCA Modeling</vt:lpstr>
      <vt:lpstr>Task 1: FIA/SCA Modeling</vt:lpstr>
      <vt:lpstr>Electrical Modeling of the Laser</vt:lpstr>
      <vt:lpstr>SPICE Simulation of Standard Cells</vt:lpstr>
      <vt:lpstr>Standard Cell Simulation</vt:lpstr>
      <vt:lpstr>Task 2: Compiler Development</vt:lpstr>
      <vt:lpstr>Task 2: Compiler Development</vt:lpstr>
      <vt:lpstr>Task 3: Evaluation</vt:lpstr>
      <vt:lpstr>PowerPoint Presentation</vt:lpstr>
      <vt:lpstr>PowerPoint Presentation</vt:lpstr>
      <vt:lpstr>Problem Statement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PASS :  Physically-Aware Secure Software Execution</dc:title>
  <dc:creator/>
  <cp:lastModifiedBy>Basu, Arunabho</cp:lastModifiedBy>
  <cp:revision>1</cp:revision>
  <dcterms:created xsi:type="dcterms:W3CDTF">2016-09-20T17:26:14Z</dcterms:created>
  <dcterms:modified xsi:type="dcterms:W3CDTF">2025-02-27T13:47:38Z</dcterms:modified>
</cp:coreProperties>
</file>